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2" r:id="rId2"/>
  </p:sldMasterIdLst>
  <p:notesMasterIdLst>
    <p:notesMasterId r:id="rId28"/>
  </p:notesMasterIdLst>
  <p:sldIdLst>
    <p:sldId id="304" r:id="rId3"/>
    <p:sldId id="291" r:id="rId4"/>
    <p:sldId id="349" r:id="rId5"/>
    <p:sldId id="292" r:id="rId6"/>
    <p:sldId id="295" r:id="rId7"/>
    <p:sldId id="305" r:id="rId8"/>
    <p:sldId id="296" r:id="rId9"/>
    <p:sldId id="306" r:id="rId10"/>
    <p:sldId id="297" r:id="rId11"/>
    <p:sldId id="308" r:id="rId12"/>
    <p:sldId id="307" r:id="rId13"/>
    <p:sldId id="350" r:id="rId14"/>
    <p:sldId id="351" r:id="rId15"/>
    <p:sldId id="359" r:id="rId16"/>
    <p:sldId id="298" r:id="rId17"/>
    <p:sldId id="302" r:id="rId18"/>
    <p:sldId id="352" r:id="rId19"/>
    <p:sldId id="353" r:id="rId20"/>
    <p:sldId id="354" r:id="rId21"/>
    <p:sldId id="355" r:id="rId22"/>
    <p:sldId id="356" r:id="rId23"/>
    <p:sldId id="357" r:id="rId24"/>
    <p:sldId id="358" r:id="rId25"/>
    <p:sldId id="294" r:id="rId26"/>
    <p:sldId id="284" r:id="rId27"/>
  </p:sldIdLst>
  <p:sldSz cx="12192000" cy="6858000"/>
  <p:notesSz cx="6858000" cy="9144000"/>
  <p:embeddedFontLst>
    <p:embeddedFont>
      <p:font typeface="Aptos Narrow" panose="020B0004020202020204" pitchFamily="34" charset="0"/>
      <p:regular r:id="rId29"/>
      <p:bold r:id="rId30"/>
      <p:italic r:id="rId31"/>
      <p:boldItalic r:id="rId32"/>
    </p:embeddedFont>
    <p:embeddedFont>
      <p:font typeface="Inter" panose="02000503000000020004" pitchFamily="2" charset="0"/>
      <p:regular r:id="rId33"/>
      <p:bold r:id="rId34"/>
    </p:embeddedFont>
    <p:embeddedFont>
      <p:font typeface="Inter Black" panose="02000503000000020004" pitchFamily="2" charset="0"/>
      <p:bold r:id="rId35"/>
    </p:embeddedFont>
    <p:embeddedFont>
      <p:font typeface="Inter ExtraBold" panose="02000503000000020004" pitchFamily="2" charset="0"/>
      <p:bold r:id="rId36"/>
    </p:embeddedFont>
    <p:embeddedFont>
      <p:font typeface="Inter Light" panose="02000503000000020004" pitchFamily="2" charset="0"/>
      <p:regular r:id="rId37"/>
    </p:embeddedFont>
    <p:embeddedFont>
      <p:font typeface="Inter Medium" panose="02000503000000020004" pitchFamily="2" charset="0"/>
      <p:regular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B7C"/>
    <a:srgbClr val="FFA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73" autoAdjust="0"/>
    <p:restoredTop sz="94660"/>
  </p:normalViewPr>
  <p:slideViewPr>
    <p:cSldViewPr snapToGrid="0">
      <p:cViewPr varScale="1">
        <p:scale>
          <a:sx n="223" d="100"/>
          <a:sy n="223" d="100"/>
        </p:scale>
        <p:origin x="1088" y="17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21" Type="http://schemas.openxmlformats.org/officeDocument/2006/relationships/slide" Target="slides/slide19.xml"/><Relationship Id="rId34" Type="http://schemas.openxmlformats.org/officeDocument/2006/relationships/font" Target="fonts/font6.fntdata"/><Relationship Id="rId42"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font" Target="fonts/font10.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79AD6-5198-4402-9F1C-C91F77601B59}"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5430AEC5-E74C-44FD-AEB7-73748BEEDEF1}">
      <dgm:prSet/>
      <dgm:spPr>
        <a:solidFill>
          <a:srgbClr val="003B7C"/>
        </a:solidFill>
        <a:ln>
          <a:noFill/>
        </a:ln>
      </dgm:spPr>
      <dgm:t>
        <a:bodyPr/>
        <a:lstStyle/>
        <a:p>
          <a:r>
            <a:rPr lang="en-US" b="0" i="0" dirty="0">
              <a:solidFill>
                <a:srgbClr val="FFA700"/>
              </a:solidFill>
              <a:latin typeface="Inter Medium" panose="02000503000000020004" pitchFamily="2" charset="0"/>
              <a:ea typeface="Inter Medium" panose="02000503000000020004" pitchFamily="2" charset="0"/>
            </a:rPr>
            <a:t>Primary Care </a:t>
          </a:r>
        </a:p>
      </dgm:t>
    </dgm:pt>
    <dgm:pt modelId="{BC66196E-AF3C-4BF2-9E32-DFB773F48C6E}" type="parTrans" cxnId="{F33B2CA8-D8BA-4DF4-878F-211F5176FAE4}">
      <dgm:prSet/>
      <dgm:spPr/>
      <dgm:t>
        <a:bodyPr/>
        <a:lstStyle/>
        <a:p>
          <a:endParaRPr lang="en-US"/>
        </a:p>
      </dgm:t>
    </dgm:pt>
    <dgm:pt modelId="{58181D62-2CC6-4469-8033-250C30028C00}" type="sibTrans" cxnId="{F33B2CA8-D8BA-4DF4-878F-211F5176FAE4}">
      <dgm:prSet/>
      <dgm:spPr/>
      <dgm:t>
        <a:bodyPr/>
        <a:lstStyle/>
        <a:p>
          <a:endParaRPr lang="en-US"/>
        </a:p>
      </dgm:t>
    </dgm:pt>
    <dgm:pt modelId="{018BB576-FC50-40E3-8449-956719A43302}">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Family Medicine</a:t>
          </a:r>
        </a:p>
      </dgm:t>
    </dgm:pt>
    <dgm:pt modelId="{1D630EBD-C60B-4F52-9379-E31CEE024CE5}" type="parTrans" cxnId="{15168FD6-BB1F-4F30-B0F5-145F92FDAE3E}">
      <dgm:prSet/>
      <dgm:spPr/>
      <dgm:t>
        <a:bodyPr/>
        <a:lstStyle/>
        <a:p>
          <a:endParaRPr lang="en-US"/>
        </a:p>
      </dgm:t>
    </dgm:pt>
    <dgm:pt modelId="{C9FC50FD-E61C-4718-B653-7C01D3B48607}" type="sibTrans" cxnId="{15168FD6-BB1F-4F30-B0F5-145F92FDAE3E}">
      <dgm:prSet/>
      <dgm:spPr/>
      <dgm:t>
        <a:bodyPr/>
        <a:lstStyle/>
        <a:p>
          <a:endParaRPr lang="en-US"/>
        </a:p>
      </dgm:t>
    </dgm:pt>
    <dgm:pt modelId="{ABB63689-43A0-49BA-8DCA-CD558CD9A398}">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Internal Medicine</a:t>
          </a:r>
        </a:p>
      </dgm:t>
    </dgm:pt>
    <dgm:pt modelId="{01367C54-B0DD-482B-B4D2-284D10170730}" type="parTrans" cxnId="{27FCEEC6-73A9-462C-8EAB-8458C1863957}">
      <dgm:prSet/>
      <dgm:spPr/>
      <dgm:t>
        <a:bodyPr/>
        <a:lstStyle/>
        <a:p>
          <a:endParaRPr lang="en-US"/>
        </a:p>
      </dgm:t>
    </dgm:pt>
    <dgm:pt modelId="{B9322A49-7D09-4A75-A58A-9A9092533E33}" type="sibTrans" cxnId="{27FCEEC6-73A9-462C-8EAB-8458C1863957}">
      <dgm:prSet/>
      <dgm:spPr/>
      <dgm:t>
        <a:bodyPr/>
        <a:lstStyle/>
        <a:p>
          <a:endParaRPr lang="en-US"/>
        </a:p>
      </dgm:t>
    </dgm:pt>
    <dgm:pt modelId="{BBC3D581-6D63-4B5A-9713-27FD5ED03030}">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Cardiovascular</a:t>
          </a:r>
        </a:p>
      </dgm:t>
    </dgm:pt>
    <dgm:pt modelId="{7121AD47-5F3F-48FC-8E8C-F8E9911EF257}" type="parTrans" cxnId="{7FECA843-5C9B-4938-A2E4-145B246C7E0B}">
      <dgm:prSet/>
      <dgm:spPr/>
      <dgm:t>
        <a:bodyPr/>
        <a:lstStyle/>
        <a:p>
          <a:endParaRPr lang="en-US"/>
        </a:p>
      </dgm:t>
    </dgm:pt>
    <dgm:pt modelId="{CE216BA3-EF95-426D-A2A2-72308894D745}" type="sibTrans" cxnId="{7FECA843-5C9B-4938-A2E4-145B246C7E0B}">
      <dgm:prSet/>
      <dgm:spPr/>
      <dgm:t>
        <a:bodyPr/>
        <a:lstStyle/>
        <a:p>
          <a:endParaRPr lang="en-US"/>
        </a:p>
      </dgm:t>
    </dgm:pt>
    <dgm:pt modelId="{C11C2A59-2810-455F-A779-7B556CC790DA}">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Oncology</a:t>
          </a:r>
        </a:p>
      </dgm:t>
    </dgm:pt>
    <dgm:pt modelId="{E904455A-4735-4B45-B315-74F126BCB163}" type="parTrans" cxnId="{DE2AB484-8678-40EB-9D1D-774D927AFE55}">
      <dgm:prSet/>
      <dgm:spPr/>
      <dgm:t>
        <a:bodyPr/>
        <a:lstStyle/>
        <a:p>
          <a:endParaRPr lang="en-US"/>
        </a:p>
      </dgm:t>
    </dgm:pt>
    <dgm:pt modelId="{35332A77-A023-4E8A-A981-F8F77FA93015}" type="sibTrans" cxnId="{DE2AB484-8678-40EB-9D1D-774D927AFE55}">
      <dgm:prSet/>
      <dgm:spPr/>
      <dgm:t>
        <a:bodyPr/>
        <a:lstStyle/>
        <a:p>
          <a:endParaRPr lang="en-US"/>
        </a:p>
      </dgm:t>
    </dgm:pt>
    <dgm:pt modelId="{0B27D8D3-6CD4-41AC-A5CB-D9B6D41BA291}">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Urgent Care</a:t>
          </a:r>
        </a:p>
      </dgm:t>
    </dgm:pt>
    <dgm:pt modelId="{D353F74A-9D7A-41FA-B4FD-DBC47ADCB7BD}" type="parTrans" cxnId="{82AF88F3-114B-4F53-B3EE-918337956CE8}">
      <dgm:prSet/>
      <dgm:spPr/>
      <dgm:t>
        <a:bodyPr/>
        <a:lstStyle/>
        <a:p>
          <a:endParaRPr lang="en-US"/>
        </a:p>
      </dgm:t>
    </dgm:pt>
    <dgm:pt modelId="{C8129E32-928F-48A1-84A6-6567A41EF76F}" type="sibTrans" cxnId="{82AF88F3-114B-4F53-B3EE-918337956CE8}">
      <dgm:prSet/>
      <dgm:spPr/>
      <dgm:t>
        <a:bodyPr/>
        <a:lstStyle/>
        <a:p>
          <a:endParaRPr lang="en-US"/>
        </a:p>
      </dgm:t>
    </dgm:pt>
    <dgm:pt modelId="{7D0FF1D5-3798-45E8-A233-FB837E9580F9}">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Otolaryngology</a:t>
          </a:r>
        </a:p>
      </dgm:t>
    </dgm:pt>
    <dgm:pt modelId="{813B15EE-B198-44D2-A1D4-0FC0A3C68340}" type="parTrans" cxnId="{4DE4841C-70CE-41C4-BED5-7D4F9041DCDC}">
      <dgm:prSet/>
      <dgm:spPr/>
      <dgm:t>
        <a:bodyPr/>
        <a:lstStyle/>
        <a:p>
          <a:endParaRPr lang="en-US"/>
        </a:p>
      </dgm:t>
    </dgm:pt>
    <dgm:pt modelId="{A13B8B07-5978-4887-89D5-97C71B71F99C}" type="sibTrans" cxnId="{4DE4841C-70CE-41C4-BED5-7D4F9041DCDC}">
      <dgm:prSet/>
      <dgm:spPr/>
      <dgm:t>
        <a:bodyPr/>
        <a:lstStyle/>
        <a:p>
          <a:endParaRPr lang="en-US"/>
        </a:p>
      </dgm:t>
    </dgm:pt>
    <dgm:pt modelId="{A5F17251-F27D-4CB0-B726-BAE47C07CCA4}">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Psychiatry</a:t>
          </a:r>
        </a:p>
      </dgm:t>
    </dgm:pt>
    <dgm:pt modelId="{EA3FFB81-3396-445D-8B52-73C74575FFF0}" type="parTrans" cxnId="{AE4C496A-9F9F-45F7-AC7F-C8C19963C1A4}">
      <dgm:prSet/>
      <dgm:spPr/>
      <dgm:t>
        <a:bodyPr/>
        <a:lstStyle/>
        <a:p>
          <a:endParaRPr lang="en-US"/>
        </a:p>
      </dgm:t>
    </dgm:pt>
    <dgm:pt modelId="{31FDDE98-7BA0-4D1D-A4F9-C6B42EF949D7}" type="sibTrans" cxnId="{AE4C496A-9F9F-45F7-AC7F-C8C19963C1A4}">
      <dgm:prSet/>
      <dgm:spPr/>
      <dgm:t>
        <a:bodyPr/>
        <a:lstStyle/>
        <a:p>
          <a:endParaRPr lang="en-US"/>
        </a:p>
      </dgm:t>
    </dgm:pt>
    <dgm:pt modelId="{F472EE67-D847-4C80-B5C9-9F7C4468BF10}">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Orthopedic</a:t>
          </a:r>
        </a:p>
      </dgm:t>
    </dgm:pt>
    <dgm:pt modelId="{E25993D1-E1EC-429C-B27C-AF60D0EDF334}" type="parTrans" cxnId="{C0E532E1-2E52-4A99-A3F5-CFD0BA745C35}">
      <dgm:prSet/>
      <dgm:spPr/>
      <dgm:t>
        <a:bodyPr/>
        <a:lstStyle/>
        <a:p>
          <a:endParaRPr lang="en-US"/>
        </a:p>
      </dgm:t>
    </dgm:pt>
    <dgm:pt modelId="{2E464E49-6E54-405C-A9A4-9B72C6CE8DFE}" type="sibTrans" cxnId="{C0E532E1-2E52-4A99-A3F5-CFD0BA745C35}">
      <dgm:prSet/>
      <dgm:spPr/>
      <dgm:t>
        <a:bodyPr/>
        <a:lstStyle/>
        <a:p>
          <a:endParaRPr lang="en-US"/>
        </a:p>
      </dgm:t>
    </dgm:pt>
    <dgm:pt modelId="{9EAD3B3C-C680-4D83-8FD7-AEA3EB78E761}">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Sports Medicine</a:t>
          </a:r>
        </a:p>
      </dgm:t>
    </dgm:pt>
    <dgm:pt modelId="{5E0D7A21-FB43-4A4D-BF93-B5F03B7BF429}" type="parTrans" cxnId="{342291CF-8CCF-464B-824F-D3280E562430}">
      <dgm:prSet/>
      <dgm:spPr/>
      <dgm:t>
        <a:bodyPr/>
        <a:lstStyle/>
        <a:p>
          <a:endParaRPr lang="en-US"/>
        </a:p>
      </dgm:t>
    </dgm:pt>
    <dgm:pt modelId="{6DD48203-D0F1-4347-8AFE-0C1C984DBD50}" type="sibTrans" cxnId="{342291CF-8CCF-464B-824F-D3280E562430}">
      <dgm:prSet/>
      <dgm:spPr/>
      <dgm:t>
        <a:bodyPr/>
        <a:lstStyle/>
        <a:p>
          <a:endParaRPr lang="en-US"/>
        </a:p>
      </dgm:t>
    </dgm:pt>
    <dgm:pt modelId="{A0DB3BA1-33CE-4F6C-88BA-D76F886079AD}">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Cardiology</a:t>
          </a:r>
        </a:p>
      </dgm:t>
    </dgm:pt>
    <dgm:pt modelId="{F5F3A105-FEB3-40E1-A70A-6C3F7C14F56D}" type="parTrans" cxnId="{348889AD-BD6C-47A8-A9A6-8070E0D9905A}">
      <dgm:prSet/>
      <dgm:spPr/>
      <dgm:t>
        <a:bodyPr/>
        <a:lstStyle/>
        <a:p>
          <a:endParaRPr lang="en-US"/>
        </a:p>
      </dgm:t>
    </dgm:pt>
    <dgm:pt modelId="{311EA13F-73BB-49C4-B185-B5934C8005EC}" type="sibTrans" cxnId="{348889AD-BD6C-47A8-A9A6-8070E0D9905A}">
      <dgm:prSet/>
      <dgm:spPr/>
      <dgm:t>
        <a:bodyPr/>
        <a:lstStyle/>
        <a:p>
          <a:endParaRPr lang="en-US"/>
        </a:p>
      </dgm:t>
    </dgm:pt>
    <dgm:pt modelId="{284F1ACF-F706-4F8E-B809-0150B1BE4ED4}">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Dermatology</a:t>
          </a:r>
        </a:p>
      </dgm:t>
    </dgm:pt>
    <dgm:pt modelId="{3364CA6B-FBE2-4747-8D59-5FB3DB854B2C}" type="parTrans" cxnId="{E0CCC41F-7F51-442B-84C0-45103D56EADC}">
      <dgm:prSet/>
      <dgm:spPr/>
      <dgm:t>
        <a:bodyPr/>
        <a:lstStyle/>
        <a:p>
          <a:endParaRPr lang="en-US"/>
        </a:p>
      </dgm:t>
    </dgm:pt>
    <dgm:pt modelId="{D84E2D26-A07C-43CE-A8FD-CEF45696AD8B}" type="sibTrans" cxnId="{E0CCC41F-7F51-442B-84C0-45103D56EADC}">
      <dgm:prSet/>
      <dgm:spPr/>
      <dgm:t>
        <a:bodyPr/>
        <a:lstStyle/>
        <a:p>
          <a:endParaRPr lang="en-US"/>
        </a:p>
      </dgm:t>
    </dgm:pt>
    <dgm:pt modelId="{07AA900F-321C-4C89-9A6E-604C0AC5612C}">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Pediatrics</a:t>
          </a:r>
        </a:p>
      </dgm:t>
    </dgm:pt>
    <dgm:pt modelId="{F9973285-F198-4954-85E4-6754510CFC68}" type="parTrans" cxnId="{3A0B3D67-66F0-484E-9958-32F3F3F977E6}">
      <dgm:prSet/>
      <dgm:spPr/>
      <dgm:t>
        <a:bodyPr/>
        <a:lstStyle/>
        <a:p>
          <a:endParaRPr lang="en-US"/>
        </a:p>
      </dgm:t>
    </dgm:pt>
    <dgm:pt modelId="{D27AAD22-1756-4BF2-991F-A847D0D2A903}" type="sibTrans" cxnId="{3A0B3D67-66F0-484E-9958-32F3F3F977E6}">
      <dgm:prSet/>
      <dgm:spPr/>
      <dgm:t>
        <a:bodyPr/>
        <a:lstStyle/>
        <a:p>
          <a:endParaRPr lang="en-US"/>
        </a:p>
      </dgm:t>
    </dgm:pt>
    <dgm:pt modelId="{6E8A1564-1584-4F9D-AFF1-6AA23BFD2E2C}">
      <dgm:prSet/>
      <dgm:spPr>
        <a:solidFill>
          <a:srgbClr val="003B7C"/>
        </a:solidFill>
        <a:ln>
          <a:noFill/>
        </a:ln>
      </dgm:spPr>
      <dgm:t>
        <a:bodyPr/>
        <a:lstStyle/>
        <a:p>
          <a:r>
            <a:rPr lang="en-US" b="0" i="0">
              <a:solidFill>
                <a:srgbClr val="FFA700"/>
              </a:solidFill>
              <a:latin typeface="Inter Medium" panose="02000503000000020004" pitchFamily="2" charset="0"/>
              <a:ea typeface="Inter Medium" panose="02000503000000020004" pitchFamily="2" charset="0"/>
            </a:rPr>
            <a:t>Urology</a:t>
          </a:r>
        </a:p>
      </dgm:t>
    </dgm:pt>
    <dgm:pt modelId="{C3783869-0F2F-456B-A7E3-68E48B6736CB}" type="parTrans" cxnId="{CB56FB11-EBE4-4780-84D8-EB330DC48755}">
      <dgm:prSet/>
      <dgm:spPr/>
      <dgm:t>
        <a:bodyPr/>
        <a:lstStyle/>
        <a:p>
          <a:endParaRPr lang="en-US"/>
        </a:p>
      </dgm:t>
    </dgm:pt>
    <dgm:pt modelId="{9E37E683-3F76-4D90-9A6F-05A8C9BA6FFA}" type="sibTrans" cxnId="{CB56FB11-EBE4-4780-84D8-EB330DC48755}">
      <dgm:prSet/>
      <dgm:spPr/>
      <dgm:t>
        <a:bodyPr/>
        <a:lstStyle/>
        <a:p>
          <a:endParaRPr lang="en-US"/>
        </a:p>
      </dgm:t>
    </dgm:pt>
    <dgm:pt modelId="{6A0EB8F2-D63C-4EDC-9C37-747AD14B22E3}" type="pres">
      <dgm:prSet presAssocID="{A9979AD6-5198-4402-9F1C-C91F77601B59}" presName="diagram" presStyleCnt="0">
        <dgm:presLayoutVars>
          <dgm:dir/>
          <dgm:resizeHandles val="exact"/>
        </dgm:presLayoutVars>
      </dgm:prSet>
      <dgm:spPr/>
    </dgm:pt>
    <dgm:pt modelId="{D6E8275A-951A-4AA6-AEC3-B6D265FAA4C2}" type="pres">
      <dgm:prSet presAssocID="{5430AEC5-E74C-44FD-AEB7-73748BEEDEF1}" presName="node" presStyleLbl="node1" presStyleIdx="0" presStyleCnt="14">
        <dgm:presLayoutVars>
          <dgm:bulletEnabled val="1"/>
        </dgm:presLayoutVars>
      </dgm:prSet>
      <dgm:spPr/>
    </dgm:pt>
    <dgm:pt modelId="{4CF10E9A-F087-4782-AFBB-B68A2D5430DB}" type="pres">
      <dgm:prSet presAssocID="{58181D62-2CC6-4469-8033-250C30028C00}" presName="sibTrans" presStyleCnt="0"/>
      <dgm:spPr/>
    </dgm:pt>
    <dgm:pt modelId="{44A2637A-024A-468C-AD02-5A2A26DDF7C6}" type="pres">
      <dgm:prSet presAssocID="{018BB576-FC50-40E3-8449-956719A43302}" presName="node" presStyleLbl="node1" presStyleIdx="1" presStyleCnt="14">
        <dgm:presLayoutVars>
          <dgm:bulletEnabled val="1"/>
        </dgm:presLayoutVars>
      </dgm:prSet>
      <dgm:spPr/>
    </dgm:pt>
    <dgm:pt modelId="{E397B5B7-53F1-44D9-A968-0569D3585732}" type="pres">
      <dgm:prSet presAssocID="{C9FC50FD-E61C-4718-B653-7C01D3B48607}" presName="sibTrans" presStyleCnt="0"/>
      <dgm:spPr/>
    </dgm:pt>
    <dgm:pt modelId="{F10A0D4B-1D9B-49C3-8B52-A8B8852AB9AC}" type="pres">
      <dgm:prSet presAssocID="{ABB63689-43A0-49BA-8DCA-CD558CD9A398}" presName="node" presStyleLbl="node1" presStyleIdx="2" presStyleCnt="14">
        <dgm:presLayoutVars>
          <dgm:bulletEnabled val="1"/>
        </dgm:presLayoutVars>
      </dgm:prSet>
      <dgm:spPr/>
    </dgm:pt>
    <dgm:pt modelId="{CEEA711B-53AE-43C6-873F-9859E3445511}" type="pres">
      <dgm:prSet presAssocID="{B9322A49-7D09-4A75-A58A-9A9092533E33}" presName="sibTrans" presStyleCnt="0"/>
      <dgm:spPr/>
    </dgm:pt>
    <dgm:pt modelId="{E18BF79B-FB29-4FAB-BA83-B2290E388FDE}" type="pres">
      <dgm:prSet presAssocID="{BBC3D581-6D63-4B5A-9713-27FD5ED03030}" presName="node" presStyleLbl="node1" presStyleIdx="3" presStyleCnt="14">
        <dgm:presLayoutVars>
          <dgm:bulletEnabled val="1"/>
        </dgm:presLayoutVars>
      </dgm:prSet>
      <dgm:spPr/>
    </dgm:pt>
    <dgm:pt modelId="{3535E2B3-397F-4AA9-AD27-F3A17EBA9D8A}" type="pres">
      <dgm:prSet presAssocID="{CE216BA3-EF95-426D-A2A2-72308894D745}" presName="sibTrans" presStyleCnt="0"/>
      <dgm:spPr/>
    </dgm:pt>
    <dgm:pt modelId="{939E97D1-4407-46F8-A9C6-510A189F83DA}" type="pres">
      <dgm:prSet presAssocID="{C11C2A59-2810-455F-A779-7B556CC790DA}" presName="node" presStyleLbl="node1" presStyleIdx="4" presStyleCnt="14">
        <dgm:presLayoutVars>
          <dgm:bulletEnabled val="1"/>
        </dgm:presLayoutVars>
      </dgm:prSet>
      <dgm:spPr/>
    </dgm:pt>
    <dgm:pt modelId="{69463ABA-DC90-4A62-9493-867B0FD955C3}" type="pres">
      <dgm:prSet presAssocID="{35332A77-A023-4E8A-A981-F8F77FA93015}" presName="sibTrans" presStyleCnt="0"/>
      <dgm:spPr/>
    </dgm:pt>
    <dgm:pt modelId="{1293F638-DBE8-429F-98AC-8B6C5A2FE054}" type="pres">
      <dgm:prSet presAssocID="{0B27D8D3-6CD4-41AC-A5CB-D9B6D41BA291}" presName="node" presStyleLbl="node1" presStyleIdx="5" presStyleCnt="14">
        <dgm:presLayoutVars>
          <dgm:bulletEnabled val="1"/>
        </dgm:presLayoutVars>
      </dgm:prSet>
      <dgm:spPr/>
    </dgm:pt>
    <dgm:pt modelId="{E06299F4-E7E4-4CB1-86DA-4376327B7F20}" type="pres">
      <dgm:prSet presAssocID="{C8129E32-928F-48A1-84A6-6567A41EF76F}" presName="sibTrans" presStyleCnt="0"/>
      <dgm:spPr/>
    </dgm:pt>
    <dgm:pt modelId="{E4D0C92D-99C0-47CC-9E1C-D733BC682ACA}" type="pres">
      <dgm:prSet presAssocID="{7D0FF1D5-3798-45E8-A233-FB837E9580F9}" presName="node" presStyleLbl="node1" presStyleIdx="6" presStyleCnt="14">
        <dgm:presLayoutVars>
          <dgm:bulletEnabled val="1"/>
        </dgm:presLayoutVars>
      </dgm:prSet>
      <dgm:spPr/>
    </dgm:pt>
    <dgm:pt modelId="{7E29BD1E-0A66-428B-9FF8-54D4364603DF}" type="pres">
      <dgm:prSet presAssocID="{A13B8B07-5978-4887-89D5-97C71B71F99C}" presName="sibTrans" presStyleCnt="0"/>
      <dgm:spPr/>
    </dgm:pt>
    <dgm:pt modelId="{BF99FBE5-1AFD-437D-A587-C63BD497A3D9}" type="pres">
      <dgm:prSet presAssocID="{A5F17251-F27D-4CB0-B726-BAE47C07CCA4}" presName="node" presStyleLbl="node1" presStyleIdx="7" presStyleCnt="14">
        <dgm:presLayoutVars>
          <dgm:bulletEnabled val="1"/>
        </dgm:presLayoutVars>
      </dgm:prSet>
      <dgm:spPr/>
    </dgm:pt>
    <dgm:pt modelId="{ACE48756-1E13-4880-B7AA-0977864B2FE1}" type="pres">
      <dgm:prSet presAssocID="{31FDDE98-7BA0-4D1D-A4F9-C6B42EF949D7}" presName="sibTrans" presStyleCnt="0"/>
      <dgm:spPr/>
    </dgm:pt>
    <dgm:pt modelId="{C3E66519-82AE-49B4-8109-07E27A77FC14}" type="pres">
      <dgm:prSet presAssocID="{F472EE67-D847-4C80-B5C9-9F7C4468BF10}" presName="node" presStyleLbl="node1" presStyleIdx="8" presStyleCnt="14">
        <dgm:presLayoutVars>
          <dgm:bulletEnabled val="1"/>
        </dgm:presLayoutVars>
      </dgm:prSet>
      <dgm:spPr/>
    </dgm:pt>
    <dgm:pt modelId="{A47BD074-424F-4695-B845-49CAB040512C}" type="pres">
      <dgm:prSet presAssocID="{2E464E49-6E54-405C-A9A4-9B72C6CE8DFE}" presName="sibTrans" presStyleCnt="0"/>
      <dgm:spPr/>
    </dgm:pt>
    <dgm:pt modelId="{83962935-F237-4330-BC23-E636038C8924}" type="pres">
      <dgm:prSet presAssocID="{9EAD3B3C-C680-4D83-8FD7-AEA3EB78E761}" presName="node" presStyleLbl="node1" presStyleIdx="9" presStyleCnt="14">
        <dgm:presLayoutVars>
          <dgm:bulletEnabled val="1"/>
        </dgm:presLayoutVars>
      </dgm:prSet>
      <dgm:spPr/>
    </dgm:pt>
    <dgm:pt modelId="{5EC119A1-6DDB-4348-B073-CD22416B11FF}" type="pres">
      <dgm:prSet presAssocID="{6DD48203-D0F1-4347-8AFE-0C1C984DBD50}" presName="sibTrans" presStyleCnt="0"/>
      <dgm:spPr/>
    </dgm:pt>
    <dgm:pt modelId="{95E0496C-D288-4235-BAB2-7332F6DCBC23}" type="pres">
      <dgm:prSet presAssocID="{A0DB3BA1-33CE-4F6C-88BA-D76F886079AD}" presName="node" presStyleLbl="node1" presStyleIdx="10" presStyleCnt="14">
        <dgm:presLayoutVars>
          <dgm:bulletEnabled val="1"/>
        </dgm:presLayoutVars>
      </dgm:prSet>
      <dgm:spPr/>
    </dgm:pt>
    <dgm:pt modelId="{1887BBD6-C0AB-4052-995E-2BB15CD41E80}" type="pres">
      <dgm:prSet presAssocID="{311EA13F-73BB-49C4-B185-B5934C8005EC}" presName="sibTrans" presStyleCnt="0"/>
      <dgm:spPr/>
    </dgm:pt>
    <dgm:pt modelId="{9E9EDF87-D16D-457A-84AB-4B425F8591AE}" type="pres">
      <dgm:prSet presAssocID="{284F1ACF-F706-4F8E-B809-0150B1BE4ED4}" presName="node" presStyleLbl="node1" presStyleIdx="11" presStyleCnt="14">
        <dgm:presLayoutVars>
          <dgm:bulletEnabled val="1"/>
        </dgm:presLayoutVars>
      </dgm:prSet>
      <dgm:spPr/>
    </dgm:pt>
    <dgm:pt modelId="{3D84E993-4E79-4623-B70E-7DF5E7E48E9B}" type="pres">
      <dgm:prSet presAssocID="{D84E2D26-A07C-43CE-A8FD-CEF45696AD8B}" presName="sibTrans" presStyleCnt="0"/>
      <dgm:spPr/>
    </dgm:pt>
    <dgm:pt modelId="{8660DC2D-9E99-4D1F-BAFB-B4AF0A1BDB7E}" type="pres">
      <dgm:prSet presAssocID="{07AA900F-321C-4C89-9A6E-604C0AC5612C}" presName="node" presStyleLbl="node1" presStyleIdx="12" presStyleCnt="14">
        <dgm:presLayoutVars>
          <dgm:bulletEnabled val="1"/>
        </dgm:presLayoutVars>
      </dgm:prSet>
      <dgm:spPr/>
    </dgm:pt>
    <dgm:pt modelId="{0EE96707-2760-4A78-B905-2B4CEADF0F1D}" type="pres">
      <dgm:prSet presAssocID="{D27AAD22-1756-4BF2-991F-A847D0D2A903}" presName="sibTrans" presStyleCnt="0"/>
      <dgm:spPr/>
    </dgm:pt>
    <dgm:pt modelId="{FA16537F-7AB2-4D14-A29D-922F5EE02A23}" type="pres">
      <dgm:prSet presAssocID="{6E8A1564-1584-4F9D-AFF1-6AA23BFD2E2C}" presName="node" presStyleLbl="node1" presStyleIdx="13" presStyleCnt="14">
        <dgm:presLayoutVars>
          <dgm:bulletEnabled val="1"/>
        </dgm:presLayoutVars>
      </dgm:prSet>
      <dgm:spPr/>
    </dgm:pt>
  </dgm:ptLst>
  <dgm:cxnLst>
    <dgm:cxn modelId="{CB56FB11-EBE4-4780-84D8-EB330DC48755}" srcId="{A9979AD6-5198-4402-9F1C-C91F77601B59}" destId="{6E8A1564-1584-4F9D-AFF1-6AA23BFD2E2C}" srcOrd="13" destOrd="0" parTransId="{C3783869-0F2F-456B-A7E3-68E48B6736CB}" sibTransId="{9E37E683-3F76-4D90-9A6F-05A8C9BA6FFA}"/>
    <dgm:cxn modelId="{5CFBF516-E848-4339-AED8-BFD42934593F}" type="presOf" srcId="{A0DB3BA1-33CE-4F6C-88BA-D76F886079AD}" destId="{95E0496C-D288-4235-BAB2-7332F6DCBC23}" srcOrd="0" destOrd="0" presId="urn:microsoft.com/office/officeart/2005/8/layout/default"/>
    <dgm:cxn modelId="{4BB9F017-8432-487C-8944-1690DDE1D1CE}" type="presOf" srcId="{7D0FF1D5-3798-45E8-A233-FB837E9580F9}" destId="{E4D0C92D-99C0-47CC-9E1C-D733BC682ACA}" srcOrd="0" destOrd="0" presId="urn:microsoft.com/office/officeart/2005/8/layout/default"/>
    <dgm:cxn modelId="{E6C1E91A-C374-4412-98A6-1A29D02CBA6B}" type="presOf" srcId="{5430AEC5-E74C-44FD-AEB7-73748BEEDEF1}" destId="{D6E8275A-951A-4AA6-AEC3-B6D265FAA4C2}" srcOrd="0" destOrd="0" presId="urn:microsoft.com/office/officeart/2005/8/layout/default"/>
    <dgm:cxn modelId="{4DE4841C-70CE-41C4-BED5-7D4F9041DCDC}" srcId="{A9979AD6-5198-4402-9F1C-C91F77601B59}" destId="{7D0FF1D5-3798-45E8-A233-FB837E9580F9}" srcOrd="6" destOrd="0" parTransId="{813B15EE-B198-44D2-A1D4-0FC0A3C68340}" sibTransId="{A13B8B07-5978-4887-89D5-97C71B71F99C}"/>
    <dgm:cxn modelId="{E0CCC41F-7F51-442B-84C0-45103D56EADC}" srcId="{A9979AD6-5198-4402-9F1C-C91F77601B59}" destId="{284F1ACF-F706-4F8E-B809-0150B1BE4ED4}" srcOrd="11" destOrd="0" parTransId="{3364CA6B-FBE2-4747-8D59-5FB3DB854B2C}" sibTransId="{D84E2D26-A07C-43CE-A8FD-CEF45696AD8B}"/>
    <dgm:cxn modelId="{7FECA843-5C9B-4938-A2E4-145B246C7E0B}" srcId="{A9979AD6-5198-4402-9F1C-C91F77601B59}" destId="{BBC3D581-6D63-4B5A-9713-27FD5ED03030}" srcOrd="3" destOrd="0" parTransId="{7121AD47-5F3F-48FC-8E8C-F8E9911EF257}" sibTransId="{CE216BA3-EF95-426D-A2A2-72308894D745}"/>
    <dgm:cxn modelId="{69D66E4D-4203-4148-ABF5-F8A008D14039}" type="presOf" srcId="{9EAD3B3C-C680-4D83-8FD7-AEA3EB78E761}" destId="{83962935-F237-4330-BC23-E636038C8924}" srcOrd="0" destOrd="0" presId="urn:microsoft.com/office/officeart/2005/8/layout/default"/>
    <dgm:cxn modelId="{22E33050-82FC-4943-92A9-4764DB1DAB77}" type="presOf" srcId="{F472EE67-D847-4C80-B5C9-9F7C4468BF10}" destId="{C3E66519-82AE-49B4-8109-07E27A77FC14}" srcOrd="0" destOrd="0" presId="urn:microsoft.com/office/officeart/2005/8/layout/default"/>
    <dgm:cxn modelId="{3A0B3D67-66F0-484E-9958-32F3F3F977E6}" srcId="{A9979AD6-5198-4402-9F1C-C91F77601B59}" destId="{07AA900F-321C-4C89-9A6E-604C0AC5612C}" srcOrd="12" destOrd="0" parTransId="{F9973285-F198-4954-85E4-6754510CFC68}" sibTransId="{D27AAD22-1756-4BF2-991F-A847D0D2A903}"/>
    <dgm:cxn modelId="{F016C067-DDC1-4E80-9110-262D3F295112}" type="presOf" srcId="{6E8A1564-1584-4F9D-AFF1-6AA23BFD2E2C}" destId="{FA16537F-7AB2-4D14-A29D-922F5EE02A23}" srcOrd="0" destOrd="0" presId="urn:microsoft.com/office/officeart/2005/8/layout/default"/>
    <dgm:cxn modelId="{AE4C496A-9F9F-45F7-AC7F-C8C19963C1A4}" srcId="{A9979AD6-5198-4402-9F1C-C91F77601B59}" destId="{A5F17251-F27D-4CB0-B726-BAE47C07CCA4}" srcOrd="7" destOrd="0" parTransId="{EA3FFB81-3396-445D-8B52-73C74575FFF0}" sibTransId="{31FDDE98-7BA0-4D1D-A4F9-C6B42EF949D7}"/>
    <dgm:cxn modelId="{970C8479-3B9D-43E0-9A3E-69331C440E27}" type="presOf" srcId="{BBC3D581-6D63-4B5A-9713-27FD5ED03030}" destId="{E18BF79B-FB29-4FAB-BA83-B2290E388FDE}" srcOrd="0" destOrd="0" presId="urn:microsoft.com/office/officeart/2005/8/layout/default"/>
    <dgm:cxn modelId="{7E005D7F-BB0B-4492-AEC1-E11971103CE0}" type="presOf" srcId="{018BB576-FC50-40E3-8449-956719A43302}" destId="{44A2637A-024A-468C-AD02-5A2A26DDF7C6}" srcOrd="0" destOrd="0" presId="urn:microsoft.com/office/officeart/2005/8/layout/default"/>
    <dgm:cxn modelId="{DE2AB484-8678-40EB-9D1D-774D927AFE55}" srcId="{A9979AD6-5198-4402-9F1C-C91F77601B59}" destId="{C11C2A59-2810-455F-A779-7B556CC790DA}" srcOrd="4" destOrd="0" parTransId="{E904455A-4735-4B45-B315-74F126BCB163}" sibTransId="{35332A77-A023-4E8A-A981-F8F77FA93015}"/>
    <dgm:cxn modelId="{2321629A-B4D6-4326-AD04-F5B0192BC78B}" type="presOf" srcId="{A5F17251-F27D-4CB0-B726-BAE47C07CCA4}" destId="{BF99FBE5-1AFD-437D-A587-C63BD497A3D9}" srcOrd="0" destOrd="0" presId="urn:microsoft.com/office/officeart/2005/8/layout/default"/>
    <dgm:cxn modelId="{E814DF9B-8393-406B-A178-D5A4BEE56A72}" type="presOf" srcId="{07AA900F-321C-4C89-9A6E-604C0AC5612C}" destId="{8660DC2D-9E99-4D1F-BAFB-B4AF0A1BDB7E}" srcOrd="0" destOrd="0" presId="urn:microsoft.com/office/officeart/2005/8/layout/default"/>
    <dgm:cxn modelId="{77C34AA5-D4E0-43DD-BB1F-02ADD52E71E0}" type="presOf" srcId="{A9979AD6-5198-4402-9F1C-C91F77601B59}" destId="{6A0EB8F2-D63C-4EDC-9C37-747AD14B22E3}" srcOrd="0" destOrd="0" presId="urn:microsoft.com/office/officeart/2005/8/layout/default"/>
    <dgm:cxn modelId="{C3AF1FA7-3070-4F72-AEBA-19F16631BD8C}" type="presOf" srcId="{C11C2A59-2810-455F-A779-7B556CC790DA}" destId="{939E97D1-4407-46F8-A9C6-510A189F83DA}" srcOrd="0" destOrd="0" presId="urn:microsoft.com/office/officeart/2005/8/layout/default"/>
    <dgm:cxn modelId="{F33B2CA8-D8BA-4DF4-878F-211F5176FAE4}" srcId="{A9979AD6-5198-4402-9F1C-C91F77601B59}" destId="{5430AEC5-E74C-44FD-AEB7-73748BEEDEF1}" srcOrd="0" destOrd="0" parTransId="{BC66196E-AF3C-4BF2-9E32-DFB773F48C6E}" sibTransId="{58181D62-2CC6-4469-8033-250C30028C00}"/>
    <dgm:cxn modelId="{EE717AAD-43E3-467A-8E01-4143BD03F75E}" type="presOf" srcId="{284F1ACF-F706-4F8E-B809-0150B1BE4ED4}" destId="{9E9EDF87-D16D-457A-84AB-4B425F8591AE}" srcOrd="0" destOrd="0" presId="urn:microsoft.com/office/officeart/2005/8/layout/default"/>
    <dgm:cxn modelId="{348889AD-BD6C-47A8-A9A6-8070E0D9905A}" srcId="{A9979AD6-5198-4402-9F1C-C91F77601B59}" destId="{A0DB3BA1-33CE-4F6C-88BA-D76F886079AD}" srcOrd="10" destOrd="0" parTransId="{F5F3A105-FEB3-40E1-A70A-6C3F7C14F56D}" sibTransId="{311EA13F-73BB-49C4-B185-B5934C8005EC}"/>
    <dgm:cxn modelId="{27FCEEC6-73A9-462C-8EAB-8458C1863957}" srcId="{A9979AD6-5198-4402-9F1C-C91F77601B59}" destId="{ABB63689-43A0-49BA-8DCA-CD558CD9A398}" srcOrd="2" destOrd="0" parTransId="{01367C54-B0DD-482B-B4D2-284D10170730}" sibTransId="{B9322A49-7D09-4A75-A58A-9A9092533E33}"/>
    <dgm:cxn modelId="{342291CF-8CCF-464B-824F-D3280E562430}" srcId="{A9979AD6-5198-4402-9F1C-C91F77601B59}" destId="{9EAD3B3C-C680-4D83-8FD7-AEA3EB78E761}" srcOrd="9" destOrd="0" parTransId="{5E0D7A21-FB43-4A4D-BF93-B5F03B7BF429}" sibTransId="{6DD48203-D0F1-4347-8AFE-0C1C984DBD50}"/>
    <dgm:cxn modelId="{15168FD6-BB1F-4F30-B0F5-145F92FDAE3E}" srcId="{A9979AD6-5198-4402-9F1C-C91F77601B59}" destId="{018BB576-FC50-40E3-8449-956719A43302}" srcOrd="1" destOrd="0" parTransId="{1D630EBD-C60B-4F52-9379-E31CEE024CE5}" sibTransId="{C9FC50FD-E61C-4718-B653-7C01D3B48607}"/>
    <dgm:cxn modelId="{61E1F3DE-C6F2-472F-8A30-C56FDD72C815}" type="presOf" srcId="{ABB63689-43A0-49BA-8DCA-CD558CD9A398}" destId="{F10A0D4B-1D9B-49C3-8B52-A8B8852AB9AC}" srcOrd="0" destOrd="0" presId="urn:microsoft.com/office/officeart/2005/8/layout/default"/>
    <dgm:cxn modelId="{C0E532E1-2E52-4A99-A3F5-CFD0BA745C35}" srcId="{A9979AD6-5198-4402-9F1C-C91F77601B59}" destId="{F472EE67-D847-4C80-B5C9-9F7C4468BF10}" srcOrd="8" destOrd="0" parTransId="{E25993D1-E1EC-429C-B27C-AF60D0EDF334}" sibTransId="{2E464E49-6E54-405C-A9A4-9B72C6CE8DFE}"/>
    <dgm:cxn modelId="{82AF88F3-114B-4F53-B3EE-918337956CE8}" srcId="{A9979AD6-5198-4402-9F1C-C91F77601B59}" destId="{0B27D8D3-6CD4-41AC-A5CB-D9B6D41BA291}" srcOrd="5" destOrd="0" parTransId="{D353F74A-9D7A-41FA-B4FD-DBC47ADCB7BD}" sibTransId="{C8129E32-928F-48A1-84A6-6567A41EF76F}"/>
    <dgm:cxn modelId="{7F8859F5-D22B-4D87-AADC-B270ADD6A883}" type="presOf" srcId="{0B27D8D3-6CD4-41AC-A5CB-D9B6D41BA291}" destId="{1293F638-DBE8-429F-98AC-8B6C5A2FE054}" srcOrd="0" destOrd="0" presId="urn:microsoft.com/office/officeart/2005/8/layout/default"/>
    <dgm:cxn modelId="{38043F70-EABB-4212-A79B-7F85BC93D755}" type="presParOf" srcId="{6A0EB8F2-D63C-4EDC-9C37-747AD14B22E3}" destId="{D6E8275A-951A-4AA6-AEC3-B6D265FAA4C2}" srcOrd="0" destOrd="0" presId="urn:microsoft.com/office/officeart/2005/8/layout/default"/>
    <dgm:cxn modelId="{D4463C74-7BCF-43D3-8D55-52809E3F6A75}" type="presParOf" srcId="{6A0EB8F2-D63C-4EDC-9C37-747AD14B22E3}" destId="{4CF10E9A-F087-4782-AFBB-B68A2D5430DB}" srcOrd="1" destOrd="0" presId="urn:microsoft.com/office/officeart/2005/8/layout/default"/>
    <dgm:cxn modelId="{D0AADECC-B009-44F7-A2CE-C5951951AFC0}" type="presParOf" srcId="{6A0EB8F2-D63C-4EDC-9C37-747AD14B22E3}" destId="{44A2637A-024A-468C-AD02-5A2A26DDF7C6}" srcOrd="2" destOrd="0" presId="urn:microsoft.com/office/officeart/2005/8/layout/default"/>
    <dgm:cxn modelId="{17E5A678-3CE9-4C9F-8643-CC7AFCA11660}" type="presParOf" srcId="{6A0EB8F2-D63C-4EDC-9C37-747AD14B22E3}" destId="{E397B5B7-53F1-44D9-A968-0569D3585732}" srcOrd="3" destOrd="0" presId="urn:microsoft.com/office/officeart/2005/8/layout/default"/>
    <dgm:cxn modelId="{CA8F4B72-4012-4113-94F7-32C60A4EE281}" type="presParOf" srcId="{6A0EB8F2-D63C-4EDC-9C37-747AD14B22E3}" destId="{F10A0D4B-1D9B-49C3-8B52-A8B8852AB9AC}" srcOrd="4" destOrd="0" presId="urn:microsoft.com/office/officeart/2005/8/layout/default"/>
    <dgm:cxn modelId="{7CB9C35D-CFB5-4CCB-A3EA-BC816554E2F3}" type="presParOf" srcId="{6A0EB8F2-D63C-4EDC-9C37-747AD14B22E3}" destId="{CEEA711B-53AE-43C6-873F-9859E3445511}" srcOrd="5" destOrd="0" presId="urn:microsoft.com/office/officeart/2005/8/layout/default"/>
    <dgm:cxn modelId="{B9BF5A07-0AF9-4285-9E13-BABED2A7D097}" type="presParOf" srcId="{6A0EB8F2-D63C-4EDC-9C37-747AD14B22E3}" destId="{E18BF79B-FB29-4FAB-BA83-B2290E388FDE}" srcOrd="6" destOrd="0" presId="urn:microsoft.com/office/officeart/2005/8/layout/default"/>
    <dgm:cxn modelId="{C346A23A-C59F-414F-A025-F2C781F3535C}" type="presParOf" srcId="{6A0EB8F2-D63C-4EDC-9C37-747AD14B22E3}" destId="{3535E2B3-397F-4AA9-AD27-F3A17EBA9D8A}" srcOrd="7" destOrd="0" presId="urn:microsoft.com/office/officeart/2005/8/layout/default"/>
    <dgm:cxn modelId="{497699CF-CD2C-4528-B596-ACF5F0AD7974}" type="presParOf" srcId="{6A0EB8F2-D63C-4EDC-9C37-747AD14B22E3}" destId="{939E97D1-4407-46F8-A9C6-510A189F83DA}" srcOrd="8" destOrd="0" presId="urn:microsoft.com/office/officeart/2005/8/layout/default"/>
    <dgm:cxn modelId="{B85F1F68-85F2-4E5C-A0C2-562AF8A3CD51}" type="presParOf" srcId="{6A0EB8F2-D63C-4EDC-9C37-747AD14B22E3}" destId="{69463ABA-DC90-4A62-9493-867B0FD955C3}" srcOrd="9" destOrd="0" presId="urn:microsoft.com/office/officeart/2005/8/layout/default"/>
    <dgm:cxn modelId="{B78A5099-8C3C-4158-ABE5-4CB60E704A51}" type="presParOf" srcId="{6A0EB8F2-D63C-4EDC-9C37-747AD14B22E3}" destId="{1293F638-DBE8-429F-98AC-8B6C5A2FE054}" srcOrd="10" destOrd="0" presId="urn:microsoft.com/office/officeart/2005/8/layout/default"/>
    <dgm:cxn modelId="{512F6A78-C425-4FCF-8B31-FD67DDF83405}" type="presParOf" srcId="{6A0EB8F2-D63C-4EDC-9C37-747AD14B22E3}" destId="{E06299F4-E7E4-4CB1-86DA-4376327B7F20}" srcOrd="11" destOrd="0" presId="urn:microsoft.com/office/officeart/2005/8/layout/default"/>
    <dgm:cxn modelId="{D63E0E02-A8AE-4BF0-8CBD-EB2B0B87D668}" type="presParOf" srcId="{6A0EB8F2-D63C-4EDC-9C37-747AD14B22E3}" destId="{E4D0C92D-99C0-47CC-9E1C-D733BC682ACA}" srcOrd="12" destOrd="0" presId="urn:microsoft.com/office/officeart/2005/8/layout/default"/>
    <dgm:cxn modelId="{5C0F0796-885B-4A16-A3B5-3458F0029C65}" type="presParOf" srcId="{6A0EB8F2-D63C-4EDC-9C37-747AD14B22E3}" destId="{7E29BD1E-0A66-428B-9FF8-54D4364603DF}" srcOrd="13" destOrd="0" presId="urn:microsoft.com/office/officeart/2005/8/layout/default"/>
    <dgm:cxn modelId="{6B99E544-4EDA-46F8-9FF7-66EA5B18F9E6}" type="presParOf" srcId="{6A0EB8F2-D63C-4EDC-9C37-747AD14B22E3}" destId="{BF99FBE5-1AFD-437D-A587-C63BD497A3D9}" srcOrd="14" destOrd="0" presId="urn:microsoft.com/office/officeart/2005/8/layout/default"/>
    <dgm:cxn modelId="{468104C7-D0FA-4339-B85D-3757EDEE1F6B}" type="presParOf" srcId="{6A0EB8F2-D63C-4EDC-9C37-747AD14B22E3}" destId="{ACE48756-1E13-4880-B7AA-0977864B2FE1}" srcOrd="15" destOrd="0" presId="urn:microsoft.com/office/officeart/2005/8/layout/default"/>
    <dgm:cxn modelId="{B52F6E7E-50CD-48BF-95BB-C059DA5750C4}" type="presParOf" srcId="{6A0EB8F2-D63C-4EDC-9C37-747AD14B22E3}" destId="{C3E66519-82AE-49B4-8109-07E27A77FC14}" srcOrd="16" destOrd="0" presId="urn:microsoft.com/office/officeart/2005/8/layout/default"/>
    <dgm:cxn modelId="{50880239-15F7-4CA6-A5B7-08FA585DF67D}" type="presParOf" srcId="{6A0EB8F2-D63C-4EDC-9C37-747AD14B22E3}" destId="{A47BD074-424F-4695-B845-49CAB040512C}" srcOrd="17" destOrd="0" presId="urn:microsoft.com/office/officeart/2005/8/layout/default"/>
    <dgm:cxn modelId="{8CDF9814-3A43-4C3C-A5F2-66F6C23CB69A}" type="presParOf" srcId="{6A0EB8F2-D63C-4EDC-9C37-747AD14B22E3}" destId="{83962935-F237-4330-BC23-E636038C8924}" srcOrd="18" destOrd="0" presId="urn:microsoft.com/office/officeart/2005/8/layout/default"/>
    <dgm:cxn modelId="{E0C065BA-1C7D-413D-A696-9A7A0A91539E}" type="presParOf" srcId="{6A0EB8F2-D63C-4EDC-9C37-747AD14B22E3}" destId="{5EC119A1-6DDB-4348-B073-CD22416B11FF}" srcOrd="19" destOrd="0" presId="urn:microsoft.com/office/officeart/2005/8/layout/default"/>
    <dgm:cxn modelId="{40E3D89F-D95B-4934-81D0-1E8FD205ED60}" type="presParOf" srcId="{6A0EB8F2-D63C-4EDC-9C37-747AD14B22E3}" destId="{95E0496C-D288-4235-BAB2-7332F6DCBC23}" srcOrd="20" destOrd="0" presId="urn:microsoft.com/office/officeart/2005/8/layout/default"/>
    <dgm:cxn modelId="{C3F2DACC-5835-4860-A861-5EFFE72A84B5}" type="presParOf" srcId="{6A0EB8F2-D63C-4EDC-9C37-747AD14B22E3}" destId="{1887BBD6-C0AB-4052-995E-2BB15CD41E80}" srcOrd="21" destOrd="0" presId="urn:microsoft.com/office/officeart/2005/8/layout/default"/>
    <dgm:cxn modelId="{63E06018-ECA0-468F-9605-B2D15A8858FF}" type="presParOf" srcId="{6A0EB8F2-D63C-4EDC-9C37-747AD14B22E3}" destId="{9E9EDF87-D16D-457A-84AB-4B425F8591AE}" srcOrd="22" destOrd="0" presId="urn:microsoft.com/office/officeart/2005/8/layout/default"/>
    <dgm:cxn modelId="{87A531B5-B795-417E-BD05-19D1945315B4}" type="presParOf" srcId="{6A0EB8F2-D63C-4EDC-9C37-747AD14B22E3}" destId="{3D84E993-4E79-4623-B70E-7DF5E7E48E9B}" srcOrd="23" destOrd="0" presId="urn:microsoft.com/office/officeart/2005/8/layout/default"/>
    <dgm:cxn modelId="{23DBFA78-32A6-42B1-8B99-DDBE0AEFBB95}" type="presParOf" srcId="{6A0EB8F2-D63C-4EDC-9C37-747AD14B22E3}" destId="{8660DC2D-9E99-4D1F-BAFB-B4AF0A1BDB7E}" srcOrd="24" destOrd="0" presId="urn:microsoft.com/office/officeart/2005/8/layout/default"/>
    <dgm:cxn modelId="{64F3951F-A3C8-460E-9E6C-1D5A5CDAB18E}" type="presParOf" srcId="{6A0EB8F2-D63C-4EDC-9C37-747AD14B22E3}" destId="{0EE96707-2760-4A78-B905-2B4CEADF0F1D}" srcOrd="25" destOrd="0" presId="urn:microsoft.com/office/officeart/2005/8/layout/default"/>
    <dgm:cxn modelId="{CE01E541-51A5-478D-9EC5-525DA5612EF0}" type="presParOf" srcId="{6A0EB8F2-D63C-4EDC-9C37-747AD14B22E3}" destId="{FA16537F-7AB2-4D14-A29D-922F5EE02A23}" srcOrd="2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1D28586-B85A-4B1C-8FAA-204F529D51A0}"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US"/>
        </a:p>
      </dgm:t>
    </dgm:pt>
    <dgm:pt modelId="{11A579E3-60A1-4EEF-A4B3-72A69DBB1BA9}">
      <dgm:prSet custT="1"/>
      <dgm:spPr>
        <a:solidFill>
          <a:srgbClr val="003B7C"/>
        </a:solidFill>
        <a:ln>
          <a:noFill/>
        </a:ln>
      </dgm:spPr>
      <dgm:t>
        <a:bodyPr/>
        <a:lstStyle/>
        <a:p>
          <a:r>
            <a:rPr lang="en-US" sz="1400" b="0" i="0" dirty="0" err="1">
              <a:solidFill>
                <a:srgbClr val="FFA700"/>
              </a:solidFill>
              <a:latin typeface="Inter Medium" panose="02000503000000020004" pitchFamily="2" charset="0"/>
              <a:ea typeface="Inter Medium" panose="02000503000000020004" pitchFamily="2" charset="0"/>
            </a:rPr>
            <a:t>DrChrono</a:t>
          </a:r>
          <a:endParaRPr lang="en-US" sz="1400" b="0" i="0" dirty="0">
            <a:solidFill>
              <a:srgbClr val="FFA700"/>
            </a:solidFill>
            <a:latin typeface="Inter Medium" panose="02000503000000020004" pitchFamily="2" charset="0"/>
            <a:ea typeface="Inter Medium" panose="02000503000000020004" pitchFamily="2" charset="0"/>
          </a:endParaRPr>
        </a:p>
      </dgm:t>
    </dgm:pt>
    <dgm:pt modelId="{D6253600-D450-4022-A245-E24B0796319B}" type="parTrans" cxnId="{8649223A-E59B-4969-B139-38BEEFB675C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E567203D-F50C-4C31-9121-BEC8C93F0F00}" type="sibTrans" cxnId="{8649223A-E59B-4969-B139-38BEEFB675C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39C13D5C-A7F3-4C10-AA0E-11E5204C22BD}">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Eclipse EHR ExScribe</a:t>
          </a:r>
        </a:p>
      </dgm:t>
    </dgm:pt>
    <dgm:pt modelId="{BA4FC1DB-951A-4AEE-9F57-75209D858319}" type="parTrans" cxnId="{330F1236-6C59-4D7E-8670-9E0D941A4A5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48370D0E-CF32-4D63-BB31-0120F94893AC}" type="sibTrans" cxnId="{330F1236-6C59-4D7E-8670-9E0D941A4A5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C9E43E86-F5DF-45D3-96B9-DDEA007877F8}">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Healthfusion Meditouch</a:t>
          </a:r>
        </a:p>
      </dgm:t>
    </dgm:pt>
    <dgm:pt modelId="{C3CF58CA-A8C1-40FB-8E59-07A6D4C83195}" type="parTrans" cxnId="{F6B61E6D-E768-4907-BA7B-E953AC2A1FB6}">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6109804-CB64-40E5-86F5-B604C1475BCF}" type="sibTrans" cxnId="{F6B61E6D-E768-4907-BA7B-E953AC2A1FB6}">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F346F963-D94A-46E2-A917-6A412CF4E8C4}">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Meditab</a:t>
          </a:r>
        </a:p>
      </dgm:t>
    </dgm:pt>
    <dgm:pt modelId="{755760C8-441F-4FDD-BA02-790D39760D75}" type="parTrans" cxnId="{E69A1BDE-0C5F-4225-8312-F22B20031DC7}">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46D7F8BE-D729-4E5B-8052-8C1DC9FFC0B3}" type="sibTrans" cxnId="{E69A1BDE-0C5F-4225-8312-F22B20031DC7}">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85BD2215-5E98-48B3-A82E-DE8416D3A6CD}">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Nextech</a:t>
          </a:r>
        </a:p>
      </dgm:t>
    </dgm:pt>
    <dgm:pt modelId="{6A7FA670-79D3-4989-8B43-045C581685B0}" type="parTrans" cxnId="{E96ED086-854F-4B5A-B959-9FD520FC3EE2}">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018A1722-B65A-4C23-9DBA-E6BB55FF51C3}" type="sibTrans" cxnId="{E96ED086-854F-4B5A-B959-9FD520FC3EE2}">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7B0A367-6479-4065-B7BA-461CCB8F7809}">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Office Ally</a:t>
          </a:r>
        </a:p>
      </dgm:t>
    </dgm:pt>
    <dgm:pt modelId="{B37823CB-6706-4DEC-8168-B859F71EC7CE}" type="parTrans" cxnId="{67A6C0AB-EC47-4436-AC08-01E8F1C90FDF}">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74CD7100-4F69-483F-9D5A-3FB85563E971}" type="sibTrans" cxnId="{67A6C0AB-EC47-4436-AC08-01E8F1C90FDF}">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ADA89719-FA44-4F0C-BA19-D97E1BB8A744}">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OmniMD</a:t>
          </a:r>
        </a:p>
      </dgm:t>
    </dgm:pt>
    <dgm:pt modelId="{A9AB40D6-E6EE-446A-A395-9F3FBA8A9EF9}" type="parTrans" cxnId="{6B2D892B-6DAE-4698-B6A7-D40AE9E4293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B8960EF3-C203-45DF-AB51-B76CAD8ED1E7}" type="sibTrans" cxnId="{6B2D892B-6DAE-4698-B6A7-D40AE9E4293E}">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1789B274-5C7B-4B3F-A10D-4A3C744D7A35}">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OncoEMR</a:t>
          </a:r>
        </a:p>
      </dgm:t>
    </dgm:pt>
    <dgm:pt modelId="{7E8A8B03-CB31-4FC7-B14B-169F4D180C0D}" type="parTrans" cxnId="{097AA5A5-1602-48CC-AFAE-DDEAEDAB211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356E1869-E03A-4AE4-B75B-44DBB0E72197}" type="sibTrans" cxnId="{097AA5A5-1602-48CC-AFAE-DDEAEDAB211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06294BDA-21A9-41D5-A195-F4AABB0E075C}">
      <dgm:prSet custT="1"/>
      <dgm:spPr>
        <a:solidFill>
          <a:srgbClr val="003B7C"/>
        </a:solidFill>
        <a:ln>
          <a:noFill/>
        </a:ln>
      </dgm:spPr>
      <dgm:t>
        <a:bodyPr/>
        <a:lstStyle/>
        <a:p>
          <a:r>
            <a:rPr lang="en-US" sz="1400" b="0" i="0" dirty="0" err="1">
              <a:solidFill>
                <a:srgbClr val="FFA700"/>
              </a:solidFill>
              <a:latin typeface="Inter Medium" panose="02000503000000020004" pitchFamily="2" charset="0"/>
              <a:ea typeface="Inter Medium" panose="02000503000000020004" pitchFamily="2" charset="0"/>
            </a:rPr>
            <a:t>TherapyNotes</a:t>
          </a:r>
          <a:endParaRPr lang="en-US" sz="1400" b="0" i="0" dirty="0">
            <a:solidFill>
              <a:srgbClr val="FFA700"/>
            </a:solidFill>
            <a:latin typeface="Inter Medium" panose="02000503000000020004" pitchFamily="2" charset="0"/>
            <a:ea typeface="Inter Medium" panose="02000503000000020004" pitchFamily="2" charset="0"/>
          </a:endParaRPr>
        </a:p>
      </dgm:t>
    </dgm:pt>
    <dgm:pt modelId="{F13AC279-6FD4-4B3B-8E40-940A5494F508}" type="parTrans" cxnId="{9595DC5A-D83C-4BDC-8F45-DCBCC4042D9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76BD0AE5-9AA8-4BCB-BD81-49BC52E3D9B5}" type="sibTrans" cxnId="{9595DC5A-D83C-4BDC-8F45-DCBCC4042D9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F8EE56EA-D3DB-4E1D-83A4-007BC8C728C0}">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Trimmed</a:t>
          </a:r>
        </a:p>
      </dgm:t>
    </dgm:pt>
    <dgm:pt modelId="{87A22E5E-066D-4B14-85CD-82CDBA7FA8B9}" type="parTrans" cxnId="{55AD0304-6E57-49EC-BE51-FBFE032CF52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30AD39A-7E12-40ED-A697-1CEA4D106C70}" type="sibTrans" cxnId="{55AD0304-6E57-49EC-BE51-FBFE032CF52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9BE71FB6-FD2C-4E28-9329-3A6B86BBBF41}">
      <dgm:prSet custT="1"/>
      <dgm:spPr>
        <a:solidFill>
          <a:srgbClr val="003B7C"/>
        </a:solidFill>
        <a:ln>
          <a:noFill/>
        </a:ln>
      </dgm:spPr>
      <dgm:t>
        <a:bodyPr/>
        <a:lstStyle/>
        <a:p>
          <a:r>
            <a:rPr lang="en-US" sz="1400" b="0" i="0">
              <a:solidFill>
                <a:srgbClr val="FFA700"/>
              </a:solidFill>
              <a:latin typeface="Inter Medium" panose="02000503000000020004" pitchFamily="2" charset="0"/>
              <a:ea typeface="Inter Medium" panose="02000503000000020004" pitchFamily="2" charset="0"/>
            </a:rPr>
            <a:t>UroChart</a:t>
          </a:r>
        </a:p>
      </dgm:t>
    </dgm:pt>
    <dgm:pt modelId="{59165524-865D-4A2B-926A-49C777B85494}" type="parTrans" cxnId="{1C236F11-B718-41C1-950C-0C10B4E1595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6E82121-4E09-49E2-9117-A4A14EC38BCE}" type="sibTrans" cxnId="{1C236F11-B718-41C1-950C-0C10B4E15953}">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314603CF-AE84-4605-A7E0-026CB7843F12}">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NextGen</a:t>
          </a:r>
          <a:endParaRPr lang="en-US" sz="1400" b="0" i="0">
            <a:solidFill>
              <a:srgbClr val="FFA700"/>
            </a:solidFill>
            <a:latin typeface="Inter Medium" panose="02000503000000020004" pitchFamily="2" charset="0"/>
            <a:ea typeface="Inter Medium" panose="02000503000000020004" pitchFamily="2" charset="0"/>
          </a:endParaRPr>
        </a:p>
      </dgm:t>
    </dgm:pt>
    <dgm:pt modelId="{D8C2DC72-B3CE-4999-8AD6-A63E8B2F08C3}" type="parTrans" cxnId="{CE5E5311-AE8B-46C8-9A7C-75FAEFC19D26}">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975E9C9C-3976-4C0C-AAA1-7F88CA2D763A}" type="sibTrans" cxnId="{CE5E5311-AE8B-46C8-9A7C-75FAEFC19D26}">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58201C7-805D-4D11-B4C9-7D9B244A8C62}">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Practice Fusion</a:t>
          </a:r>
          <a:endParaRPr lang="en-US" sz="1400" b="0" i="0">
            <a:solidFill>
              <a:srgbClr val="FFA700"/>
            </a:solidFill>
            <a:latin typeface="Inter Medium" panose="02000503000000020004" pitchFamily="2" charset="0"/>
            <a:ea typeface="Inter Medium" panose="02000503000000020004" pitchFamily="2" charset="0"/>
          </a:endParaRPr>
        </a:p>
      </dgm:t>
    </dgm:pt>
    <dgm:pt modelId="{00CDB523-BB31-42EA-BFC5-93E52B789E3B}" type="parTrans" cxnId="{2D61683A-E42D-41E4-96DD-391CCBAD4C1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B401A4AE-936D-4A8A-B232-39A94EFCB929}" type="sibTrans" cxnId="{2D61683A-E42D-41E4-96DD-391CCBAD4C1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EE09B50C-3117-4C8E-9FCD-CBE20E03E66D}">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Athena</a:t>
          </a:r>
          <a:endParaRPr lang="en-US" sz="1400" b="0" i="0">
            <a:solidFill>
              <a:srgbClr val="FFA700"/>
            </a:solidFill>
            <a:latin typeface="Inter Medium" panose="02000503000000020004" pitchFamily="2" charset="0"/>
            <a:ea typeface="Inter Medium" panose="02000503000000020004" pitchFamily="2" charset="0"/>
          </a:endParaRPr>
        </a:p>
      </dgm:t>
    </dgm:pt>
    <dgm:pt modelId="{F070B22F-4C06-4CCA-91DD-EA60E9BCAA1F}" type="parTrans" cxnId="{24D95E73-3219-4969-88AD-E99398AA8F2C}">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2BE11D3D-70FA-4C85-A596-E936AF0C2B7A}" type="sibTrans" cxnId="{24D95E73-3219-4969-88AD-E99398AA8F2C}">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3644409A-1241-4D1B-970B-6BC4A9E4AB54}">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McKesson IKnowMed</a:t>
          </a:r>
          <a:endParaRPr lang="en-US" sz="1400" b="0" i="0">
            <a:solidFill>
              <a:srgbClr val="FFA700"/>
            </a:solidFill>
            <a:latin typeface="Inter Medium" panose="02000503000000020004" pitchFamily="2" charset="0"/>
            <a:ea typeface="Inter Medium" panose="02000503000000020004" pitchFamily="2" charset="0"/>
          </a:endParaRPr>
        </a:p>
      </dgm:t>
    </dgm:pt>
    <dgm:pt modelId="{99ADB5C6-8950-44F9-B439-D986970F8DF2}" type="parTrans" cxnId="{56276D43-925F-47F3-BE4D-702AE2F28F4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C73B3A73-861A-409E-B2C0-6C93060F6776}" type="sibTrans" cxnId="{56276D43-925F-47F3-BE4D-702AE2F28F41}">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B4FD40DE-6D7F-4D03-8051-DDD17327C65A}">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GEMMS</a:t>
          </a:r>
          <a:endParaRPr lang="en-US" sz="1400" b="0" i="0">
            <a:solidFill>
              <a:srgbClr val="FFA700"/>
            </a:solidFill>
            <a:latin typeface="Inter Medium" panose="02000503000000020004" pitchFamily="2" charset="0"/>
            <a:ea typeface="Inter Medium" panose="02000503000000020004" pitchFamily="2" charset="0"/>
          </a:endParaRPr>
        </a:p>
      </dgm:t>
    </dgm:pt>
    <dgm:pt modelId="{77BBA593-DBE4-4816-8DC8-A1FB9143D274}" type="parTrans" cxnId="{9E3BB6EE-475E-44F2-B7F8-C7FB47A62734}">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06E8EE37-7134-4243-BEE0-8B7923575D65}" type="sibTrans" cxnId="{9E3BB6EE-475E-44F2-B7F8-C7FB47A62734}">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0362ACEF-F069-48C7-89AB-AB4C85CBACD5}">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eClinical</a:t>
          </a:r>
          <a:endParaRPr lang="en-US" sz="1400" b="0" i="0">
            <a:solidFill>
              <a:srgbClr val="FFA700"/>
            </a:solidFill>
            <a:latin typeface="Inter Medium" panose="02000503000000020004" pitchFamily="2" charset="0"/>
            <a:ea typeface="Inter Medium" panose="02000503000000020004" pitchFamily="2" charset="0"/>
          </a:endParaRPr>
        </a:p>
      </dgm:t>
    </dgm:pt>
    <dgm:pt modelId="{6F5F06B0-FEB9-4FBC-9947-5459766D9506}" type="parTrans" cxnId="{39B7E49F-3D23-4388-90AD-98182FF58EA0}">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C8215539-C2B9-4379-A576-C88D5C0A6B42}" type="sibTrans" cxnId="{39B7E49F-3D23-4388-90AD-98182FF58EA0}">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AE972A1D-60A0-4AF5-A28B-7C82D77B36FC}">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eMDs</a:t>
          </a:r>
          <a:endParaRPr lang="en-US" sz="1400" b="0" i="0">
            <a:solidFill>
              <a:srgbClr val="FFA700"/>
            </a:solidFill>
            <a:latin typeface="Inter Medium" panose="02000503000000020004" pitchFamily="2" charset="0"/>
            <a:ea typeface="Inter Medium" panose="02000503000000020004" pitchFamily="2" charset="0"/>
          </a:endParaRPr>
        </a:p>
      </dgm:t>
    </dgm:pt>
    <dgm:pt modelId="{07E660E9-1C48-4E5A-8A66-CADE8830C909}" type="parTrans" cxnId="{154A02B0-5A02-4931-9A08-23AE91032AFC}">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E2FBEE2-B61B-418D-BDDE-4B24058C6D0E}" type="sibTrans" cxnId="{154A02B0-5A02-4931-9A08-23AE91032AFC}">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CA1E8058-5AFE-4F29-ADC7-0F8D0CDD1A9C}">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AllScripts Pro (aka Veradigm)</a:t>
          </a:r>
          <a:endParaRPr lang="en-US" sz="1400" b="0" i="0">
            <a:solidFill>
              <a:srgbClr val="FFA700"/>
            </a:solidFill>
            <a:latin typeface="Inter Medium" panose="02000503000000020004" pitchFamily="2" charset="0"/>
            <a:ea typeface="Inter Medium" panose="02000503000000020004" pitchFamily="2" charset="0"/>
          </a:endParaRPr>
        </a:p>
      </dgm:t>
    </dgm:pt>
    <dgm:pt modelId="{2645EAAE-6441-43D4-A5BC-A8F58B1C6738}" type="parTrans" cxnId="{A42EB61C-C749-474F-8E24-680F0F0074D8}">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B8933E2B-32D4-4131-85A6-E6F6E8CE00D7}" type="sibTrans" cxnId="{A42EB61C-C749-474F-8E24-680F0F0074D8}">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8E0561AE-2DC0-41E1-AA85-D89D16AF0E94}">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Medent</a:t>
          </a:r>
          <a:endParaRPr lang="en-US" sz="1400" b="0" i="0">
            <a:solidFill>
              <a:srgbClr val="FFA700"/>
            </a:solidFill>
            <a:latin typeface="Inter Medium" panose="02000503000000020004" pitchFamily="2" charset="0"/>
            <a:ea typeface="Inter Medium" panose="02000503000000020004" pitchFamily="2" charset="0"/>
          </a:endParaRPr>
        </a:p>
      </dgm:t>
    </dgm:pt>
    <dgm:pt modelId="{495C7355-6CE4-46C5-A164-0CA7B0202168}" type="parTrans" cxnId="{817D66C8-4D95-426A-9608-35155EE7FE09}">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E02F6A0E-50B1-4F0A-8580-EBAA885C3D97}" type="sibTrans" cxnId="{817D66C8-4D95-426A-9608-35155EE7FE09}">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1AAAD6E8-E5DF-4BF4-AFE4-94ED8EE6699D}">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Micro MD</a:t>
          </a:r>
          <a:endParaRPr lang="en-US" sz="1400" b="0" i="0">
            <a:solidFill>
              <a:srgbClr val="FFA700"/>
            </a:solidFill>
            <a:latin typeface="Inter Medium" panose="02000503000000020004" pitchFamily="2" charset="0"/>
            <a:ea typeface="Inter Medium" panose="02000503000000020004" pitchFamily="2" charset="0"/>
          </a:endParaRPr>
        </a:p>
      </dgm:t>
    </dgm:pt>
    <dgm:pt modelId="{B3133A8A-5ECD-4054-8A85-D7BEAAE6DE42}" type="parTrans" cxnId="{A2CC0429-33A3-405B-A01F-31F5E695E8B8}">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F905E10C-0172-4A0D-8387-047FA394CADF}" type="sibTrans" cxnId="{A2CC0429-33A3-405B-A01F-31F5E695E8B8}">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8DA36189-B5EF-47F5-9DAE-48DF6D4BEC67}">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SRS</a:t>
          </a:r>
          <a:endParaRPr lang="en-US" sz="1400" b="0" i="0">
            <a:solidFill>
              <a:srgbClr val="FFA700"/>
            </a:solidFill>
            <a:latin typeface="Inter Medium" panose="02000503000000020004" pitchFamily="2" charset="0"/>
            <a:ea typeface="Inter Medium" panose="02000503000000020004" pitchFamily="2" charset="0"/>
          </a:endParaRPr>
        </a:p>
      </dgm:t>
    </dgm:pt>
    <dgm:pt modelId="{2867831B-BEEE-4642-A0D0-72507F2D1EAA}" type="parTrans" cxnId="{448D30EA-C114-4E0C-B32C-21A1DD7B085A}">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93CDA9EE-3B4F-4F6A-987B-EDB8B46E2DA5}" type="sibTrans" cxnId="{448D30EA-C114-4E0C-B32C-21A1DD7B085A}">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DDF071E5-9F1B-470F-A913-FA2B00A0225A}">
      <dgm:prSet custT="1"/>
      <dgm:spPr>
        <a:solidFill>
          <a:srgbClr val="003B7C"/>
        </a:solidFill>
        <a:ln>
          <a:noFill/>
        </a:ln>
      </dgm:spPr>
      <dgm:t>
        <a:bodyPr/>
        <a:lstStyle/>
        <a:p>
          <a:r>
            <a:rPr lang="en-US" sz="1400" b="0" i="0" baseline="0">
              <a:solidFill>
                <a:srgbClr val="FFA700"/>
              </a:solidFill>
              <a:latin typeface="Inter Medium" panose="02000503000000020004" pitchFamily="2" charset="0"/>
              <a:ea typeface="Inter Medium" panose="02000503000000020004" pitchFamily="2" charset="0"/>
            </a:rPr>
            <a:t>Aprima</a:t>
          </a:r>
          <a:endParaRPr lang="en-US" sz="1400" b="0" i="0">
            <a:solidFill>
              <a:srgbClr val="FFA700"/>
            </a:solidFill>
            <a:latin typeface="Inter Medium" panose="02000503000000020004" pitchFamily="2" charset="0"/>
            <a:ea typeface="Inter Medium" panose="02000503000000020004" pitchFamily="2" charset="0"/>
          </a:endParaRPr>
        </a:p>
      </dgm:t>
    </dgm:pt>
    <dgm:pt modelId="{8E4C5835-AF99-433B-9D6C-8D8E08C5EDA8}" type="parTrans" cxnId="{AD8A0592-21DE-45E8-AB51-10F38FED91B7}">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40355878-A2AC-40DA-804A-3E39076B2880}" type="sibTrans" cxnId="{AD8A0592-21DE-45E8-AB51-10F38FED91B7}">
      <dgm:prSet/>
      <dgm:spPr/>
      <dgm:t>
        <a:bodyPr/>
        <a:lstStyle/>
        <a:p>
          <a:endParaRPr lang="en-US" sz="1400" b="0" i="0">
            <a:solidFill>
              <a:srgbClr val="FFA700"/>
            </a:solidFill>
            <a:latin typeface="Inter Medium" panose="02000503000000020004" pitchFamily="2" charset="0"/>
            <a:ea typeface="Inter Medium" panose="02000503000000020004" pitchFamily="2" charset="0"/>
          </a:endParaRPr>
        </a:p>
      </dgm:t>
    </dgm:pt>
    <dgm:pt modelId="{673AE7F0-55FF-4CC6-A4F3-9CD4C47D3F3B}" type="pres">
      <dgm:prSet presAssocID="{61D28586-B85A-4B1C-8FAA-204F529D51A0}" presName="diagram" presStyleCnt="0">
        <dgm:presLayoutVars>
          <dgm:dir/>
          <dgm:resizeHandles val="exact"/>
        </dgm:presLayoutVars>
      </dgm:prSet>
      <dgm:spPr/>
    </dgm:pt>
    <dgm:pt modelId="{648733EF-7E51-4B6D-9A6E-A75AC1F3488E}" type="pres">
      <dgm:prSet presAssocID="{11A579E3-60A1-4EEF-A4B3-72A69DBB1BA9}" presName="node" presStyleLbl="node1" presStyleIdx="0" presStyleCnt="23">
        <dgm:presLayoutVars>
          <dgm:bulletEnabled val="1"/>
        </dgm:presLayoutVars>
      </dgm:prSet>
      <dgm:spPr/>
    </dgm:pt>
    <dgm:pt modelId="{AAF94D08-A778-40E6-A899-EB350532BA14}" type="pres">
      <dgm:prSet presAssocID="{E567203D-F50C-4C31-9121-BEC8C93F0F00}" presName="sibTrans" presStyleCnt="0"/>
      <dgm:spPr/>
    </dgm:pt>
    <dgm:pt modelId="{06D231E5-790E-466B-AC89-CFD82047C87C}" type="pres">
      <dgm:prSet presAssocID="{39C13D5C-A7F3-4C10-AA0E-11E5204C22BD}" presName="node" presStyleLbl="node1" presStyleIdx="1" presStyleCnt="23">
        <dgm:presLayoutVars>
          <dgm:bulletEnabled val="1"/>
        </dgm:presLayoutVars>
      </dgm:prSet>
      <dgm:spPr/>
    </dgm:pt>
    <dgm:pt modelId="{D0B66BE2-4C96-417C-A1FF-2A7A2094AAD9}" type="pres">
      <dgm:prSet presAssocID="{48370D0E-CF32-4D63-BB31-0120F94893AC}" presName="sibTrans" presStyleCnt="0"/>
      <dgm:spPr/>
    </dgm:pt>
    <dgm:pt modelId="{9531845E-EA5B-4D00-96C1-B55E546DA5B9}" type="pres">
      <dgm:prSet presAssocID="{C9E43E86-F5DF-45D3-96B9-DDEA007877F8}" presName="node" presStyleLbl="node1" presStyleIdx="2" presStyleCnt="23">
        <dgm:presLayoutVars>
          <dgm:bulletEnabled val="1"/>
        </dgm:presLayoutVars>
      </dgm:prSet>
      <dgm:spPr/>
    </dgm:pt>
    <dgm:pt modelId="{962CA00B-47AD-4FBC-A8FA-0F81AFAF11F8}" type="pres">
      <dgm:prSet presAssocID="{66109804-CB64-40E5-86F5-B604C1475BCF}" presName="sibTrans" presStyleCnt="0"/>
      <dgm:spPr/>
    </dgm:pt>
    <dgm:pt modelId="{B57C47D4-AD25-473D-BB24-70572B08A56C}" type="pres">
      <dgm:prSet presAssocID="{F346F963-D94A-46E2-A917-6A412CF4E8C4}" presName="node" presStyleLbl="node1" presStyleIdx="3" presStyleCnt="23">
        <dgm:presLayoutVars>
          <dgm:bulletEnabled val="1"/>
        </dgm:presLayoutVars>
      </dgm:prSet>
      <dgm:spPr/>
    </dgm:pt>
    <dgm:pt modelId="{33C93AD9-0171-4ABF-A72A-BE8AF8FBA1A0}" type="pres">
      <dgm:prSet presAssocID="{46D7F8BE-D729-4E5B-8052-8C1DC9FFC0B3}" presName="sibTrans" presStyleCnt="0"/>
      <dgm:spPr/>
    </dgm:pt>
    <dgm:pt modelId="{97C56412-C202-4729-BE11-D4928B87B2FC}" type="pres">
      <dgm:prSet presAssocID="{85BD2215-5E98-48B3-A82E-DE8416D3A6CD}" presName="node" presStyleLbl="node1" presStyleIdx="4" presStyleCnt="23">
        <dgm:presLayoutVars>
          <dgm:bulletEnabled val="1"/>
        </dgm:presLayoutVars>
      </dgm:prSet>
      <dgm:spPr/>
    </dgm:pt>
    <dgm:pt modelId="{88ED7485-9F6E-413F-AA4F-EB970CDEA132}" type="pres">
      <dgm:prSet presAssocID="{018A1722-B65A-4C23-9DBA-E6BB55FF51C3}" presName="sibTrans" presStyleCnt="0"/>
      <dgm:spPr/>
    </dgm:pt>
    <dgm:pt modelId="{E35574BA-476D-4993-9733-0A539A4955B1}" type="pres">
      <dgm:prSet presAssocID="{67B0A367-6479-4065-B7BA-461CCB8F7809}" presName="node" presStyleLbl="node1" presStyleIdx="5" presStyleCnt="23">
        <dgm:presLayoutVars>
          <dgm:bulletEnabled val="1"/>
        </dgm:presLayoutVars>
      </dgm:prSet>
      <dgm:spPr/>
    </dgm:pt>
    <dgm:pt modelId="{FA4EAE6F-2A88-4ECD-953B-0F615CB8926B}" type="pres">
      <dgm:prSet presAssocID="{74CD7100-4F69-483F-9D5A-3FB85563E971}" presName="sibTrans" presStyleCnt="0"/>
      <dgm:spPr/>
    </dgm:pt>
    <dgm:pt modelId="{0EC99CE9-BBD6-4EFD-A9EC-9D71FC107DFC}" type="pres">
      <dgm:prSet presAssocID="{ADA89719-FA44-4F0C-BA19-D97E1BB8A744}" presName="node" presStyleLbl="node1" presStyleIdx="6" presStyleCnt="23">
        <dgm:presLayoutVars>
          <dgm:bulletEnabled val="1"/>
        </dgm:presLayoutVars>
      </dgm:prSet>
      <dgm:spPr/>
    </dgm:pt>
    <dgm:pt modelId="{758FFB23-1388-4E0A-A5F0-177B5624E77C}" type="pres">
      <dgm:prSet presAssocID="{B8960EF3-C203-45DF-AB51-B76CAD8ED1E7}" presName="sibTrans" presStyleCnt="0"/>
      <dgm:spPr/>
    </dgm:pt>
    <dgm:pt modelId="{663AD981-81AB-4E64-9E98-9A46C2FA415C}" type="pres">
      <dgm:prSet presAssocID="{1789B274-5C7B-4B3F-A10D-4A3C744D7A35}" presName="node" presStyleLbl="node1" presStyleIdx="7" presStyleCnt="23">
        <dgm:presLayoutVars>
          <dgm:bulletEnabled val="1"/>
        </dgm:presLayoutVars>
      </dgm:prSet>
      <dgm:spPr/>
    </dgm:pt>
    <dgm:pt modelId="{209ECB0B-F614-43AA-8F69-CED2768C8EFA}" type="pres">
      <dgm:prSet presAssocID="{356E1869-E03A-4AE4-B75B-44DBB0E72197}" presName="sibTrans" presStyleCnt="0"/>
      <dgm:spPr/>
    </dgm:pt>
    <dgm:pt modelId="{BAAC3942-A40E-4BA6-BB7B-F894645C8C20}" type="pres">
      <dgm:prSet presAssocID="{06294BDA-21A9-41D5-A195-F4AABB0E075C}" presName="node" presStyleLbl="node1" presStyleIdx="8" presStyleCnt="23">
        <dgm:presLayoutVars>
          <dgm:bulletEnabled val="1"/>
        </dgm:presLayoutVars>
      </dgm:prSet>
      <dgm:spPr/>
    </dgm:pt>
    <dgm:pt modelId="{2CACF6C7-266F-4296-99F3-FE0AFBFB82C6}" type="pres">
      <dgm:prSet presAssocID="{76BD0AE5-9AA8-4BCB-BD81-49BC52E3D9B5}" presName="sibTrans" presStyleCnt="0"/>
      <dgm:spPr/>
    </dgm:pt>
    <dgm:pt modelId="{765FBDDF-BD64-484A-AB30-E4447E213021}" type="pres">
      <dgm:prSet presAssocID="{F8EE56EA-D3DB-4E1D-83A4-007BC8C728C0}" presName="node" presStyleLbl="node1" presStyleIdx="9" presStyleCnt="23">
        <dgm:presLayoutVars>
          <dgm:bulletEnabled val="1"/>
        </dgm:presLayoutVars>
      </dgm:prSet>
      <dgm:spPr/>
    </dgm:pt>
    <dgm:pt modelId="{02D9AB88-A142-43F0-A0AD-844EAB36621B}" type="pres">
      <dgm:prSet presAssocID="{630AD39A-7E12-40ED-A697-1CEA4D106C70}" presName="sibTrans" presStyleCnt="0"/>
      <dgm:spPr/>
    </dgm:pt>
    <dgm:pt modelId="{D8FBAEE7-6BCC-40F1-962A-A63AF0158773}" type="pres">
      <dgm:prSet presAssocID="{9BE71FB6-FD2C-4E28-9329-3A6B86BBBF41}" presName="node" presStyleLbl="node1" presStyleIdx="10" presStyleCnt="23">
        <dgm:presLayoutVars>
          <dgm:bulletEnabled val="1"/>
        </dgm:presLayoutVars>
      </dgm:prSet>
      <dgm:spPr/>
    </dgm:pt>
    <dgm:pt modelId="{FDDA978A-AF2A-4D81-913B-A7A1FAAF4A56}" type="pres">
      <dgm:prSet presAssocID="{66E82121-4E09-49E2-9117-A4A14EC38BCE}" presName="sibTrans" presStyleCnt="0"/>
      <dgm:spPr/>
    </dgm:pt>
    <dgm:pt modelId="{4483130B-C4B7-4BFA-8CE5-989A4BC6FA34}" type="pres">
      <dgm:prSet presAssocID="{314603CF-AE84-4605-A7E0-026CB7843F12}" presName="node" presStyleLbl="node1" presStyleIdx="11" presStyleCnt="23">
        <dgm:presLayoutVars>
          <dgm:bulletEnabled val="1"/>
        </dgm:presLayoutVars>
      </dgm:prSet>
      <dgm:spPr/>
    </dgm:pt>
    <dgm:pt modelId="{79F200B3-4D54-4DEE-A6FA-3F3A7B856EF7}" type="pres">
      <dgm:prSet presAssocID="{975E9C9C-3976-4C0C-AAA1-7F88CA2D763A}" presName="sibTrans" presStyleCnt="0"/>
      <dgm:spPr/>
    </dgm:pt>
    <dgm:pt modelId="{321DF0E3-8AC2-4628-8D4F-603F8B24639C}" type="pres">
      <dgm:prSet presAssocID="{658201C7-805D-4D11-B4C9-7D9B244A8C62}" presName="node" presStyleLbl="node1" presStyleIdx="12" presStyleCnt="23">
        <dgm:presLayoutVars>
          <dgm:bulletEnabled val="1"/>
        </dgm:presLayoutVars>
      </dgm:prSet>
      <dgm:spPr/>
    </dgm:pt>
    <dgm:pt modelId="{CB0B297E-D917-4420-B46D-9ECCDC44E13B}" type="pres">
      <dgm:prSet presAssocID="{B401A4AE-936D-4A8A-B232-39A94EFCB929}" presName="sibTrans" presStyleCnt="0"/>
      <dgm:spPr/>
    </dgm:pt>
    <dgm:pt modelId="{D4D52FE4-66BF-48FC-807D-290ACF2A7A8B}" type="pres">
      <dgm:prSet presAssocID="{EE09B50C-3117-4C8E-9FCD-CBE20E03E66D}" presName="node" presStyleLbl="node1" presStyleIdx="13" presStyleCnt="23">
        <dgm:presLayoutVars>
          <dgm:bulletEnabled val="1"/>
        </dgm:presLayoutVars>
      </dgm:prSet>
      <dgm:spPr/>
    </dgm:pt>
    <dgm:pt modelId="{B4C3C88B-99E2-4720-A05D-E3A7D93E4EDB}" type="pres">
      <dgm:prSet presAssocID="{2BE11D3D-70FA-4C85-A596-E936AF0C2B7A}" presName="sibTrans" presStyleCnt="0"/>
      <dgm:spPr/>
    </dgm:pt>
    <dgm:pt modelId="{0EB298FF-EA5E-4E40-8632-F225C459A108}" type="pres">
      <dgm:prSet presAssocID="{3644409A-1241-4D1B-970B-6BC4A9E4AB54}" presName="node" presStyleLbl="node1" presStyleIdx="14" presStyleCnt="23">
        <dgm:presLayoutVars>
          <dgm:bulletEnabled val="1"/>
        </dgm:presLayoutVars>
      </dgm:prSet>
      <dgm:spPr/>
    </dgm:pt>
    <dgm:pt modelId="{7D4ECCC2-A7B1-45A4-85F3-6065259B9607}" type="pres">
      <dgm:prSet presAssocID="{C73B3A73-861A-409E-B2C0-6C93060F6776}" presName="sibTrans" presStyleCnt="0"/>
      <dgm:spPr/>
    </dgm:pt>
    <dgm:pt modelId="{76591946-E31E-475E-84A5-5681B4423C1A}" type="pres">
      <dgm:prSet presAssocID="{B4FD40DE-6D7F-4D03-8051-DDD17327C65A}" presName="node" presStyleLbl="node1" presStyleIdx="15" presStyleCnt="23">
        <dgm:presLayoutVars>
          <dgm:bulletEnabled val="1"/>
        </dgm:presLayoutVars>
      </dgm:prSet>
      <dgm:spPr/>
    </dgm:pt>
    <dgm:pt modelId="{88B3B260-8267-4971-A618-FFB170F43AFC}" type="pres">
      <dgm:prSet presAssocID="{06E8EE37-7134-4243-BEE0-8B7923575D65}" presName="sibTrans" presStyleCnt="0"/>
      <dgm:spPr/>
    </dgm:pt>
    <dgm:pt modelId="{E069C474-0AFF-455D-A317-00D40D6E3EA6}" type="pres">
      <dgm:prSet presAssocID="{0362ACEF-F069-48C7-89AB-AB4C85CBACD5}" presName="node" presStyleLbl="node1" presStyleIdx="16" presStyleCnt="23">
        <dgm:presLayoutVars>
          <dgm:bulletEnabled val="1"/>
        </dgm:presLayoutVars>
      </dgm:prSet>
      <dgm:spPr/>
    </dgm:pt>
    <dgm:pt modelId="{337DD960-2E7D-44C2-850B-8BBAB6BC6501}" type="pres">
      <dgm:prSet presAssocID="{C8215539-C2B9-4379-A576-C88D5C0A6B42}" presName="sibTrans" presStyleCnt="0"/>
      <dgm:spPr/>
    </dgm:pt>
    <dgm:pt modelId="{86A1A9B6-8D93-412A-BD62-36E013FA5853}" type="pres">
      <dgm:prSet presAssocID="{AE972A1D-60A0-4AF5-A28B-7C82D77B36FC}" presName="node" presStyleLbl="node1" presStyleIdx="17" presStyleCnt="23">
        <dgm:presLayoutVars>
          <dgm:bulletEnabled val="1"/>
        </dgm:presLayoutVars>
      </dgm:prSet>
      <dgm:spPr/>
    </dgm:pt>
    <dgm:pt modelId="{48457555-66D3-47EB-8F8A-0AE2BD77DC39}" type="pres">
      <dgm:prSet presAssocID="{6E2FBEE2-B61B-418D-BDDE-4B24058C6D0E}" presName="sibTrans" presStyleCnt="0"/>
      <dgm:spPr/>
    </dgm:pt>
    <dgm:pt modelId="{2EC7EC77-AA4F-4A28-BF1B-BFDBDF85B8E6}" type="pres">
      <dgm:prSet presAssocID="{CA1E8058-5AFE-4F29-ADC7-0F8D0CDD1A9C}" presName="node" presStyleLbl="node1" presStyleIdx="18" presStyleCnt="23">
        <dgm:presLayoutVars>
          <dgm:bulletEnabled val="1"/>
        </dgm:presLayoutVars>
      </dgm:prSet>
      <dgm:spPr/>
    </dgm:pt>
    <dgm:pt modelId="{0A378211-ED6C-4471-9707-EE387D86B319}" type="pres">
      <dgm:prSet presAssocID="{B8933E2B-32D4-4131-85A6-E6F6E8CE00D7}" presName="sibTrans" presStyleCnt="0"/>
      <dgm:spPr/>
    </dgm:pt>
    <dgm:pt modelId="{51B3C086-934C-4FC0-9162-B0C7D82F0DE0}" type="pres">
      <dgm:prSet presAssocID="{8E0561AE-2DC0-41E1-AA85-D89D16AF0E94}" presName="node" presStyleLbl="node1" presStyleIdx="19" presStyleCnt="23">
        <dgm:presLayoutVars>
          <dgm:bulletEnabled val="1"/>
        </dgm:presLayoutVars>
      </dgm:prSet>
      <dgm:spPr/>
    </dgm:pt>
    <dgm:pt modelId="{D5E732C3-A02F-4435-B917-26E12B9BFA70}" type="pres">
      <dgm:prSet presAssocID="{E02F6A0E-50B1-4F0A-8580-EBAA885C3D97}" presName="sibTrans" presStyleCnt="0"/>
      <dgm:spPr/>
    </dgm:pt>
    <dgm:pt modelId="{B51CC0A6-ADF5-43B0-904E-2B190C0A332E}" type="pres">
      <dgm:prSet presAssocID="{1AAAD6E8-E5DF-4BF4-AFE4-94ED8EE6699D}" presName="node" presStyleLbl="node1" presStyleIdx="20" presStyleCnt="23">
        <dgm:presLayoutVars>
          <dgm:bulletEnabled val="1"/>
        </dgm:presLayoutVars>
      </dgm:prSet>
      <dgm:spPr/>
    </dgm:pt>
    <dgm:pt modelId="{93C6E459-3417-40C8-9AC8-4AB866921591}" type="pres">
      <dgm:prSet presAssocID="{F905E10C-0172-4A0D-8387-047FA394CADF}" presName="sibTrans" presStyleCnt="0"/>
      <dgm:spPr/>
    </dgm:pt>
    <dgm:pt modelId="{81DC01D8-4415-49A8-AA6D-8EBB796D2E1D}" type="pres">
      <dgm:prSet presAssocID="{8DA36189-B5EF-47F5-9DAE-48DF6D4BEC67}" presName="node" presStyleLbl="node1" presStyleIdx="21" presStyleCnt="23">
        <dgm:presLayoutVars>
          <dgm:bulletEnabled val="1"/>
        </dgm:presLayoutVars>
      </dgm:prSet>
      <dgm:spPr/>
    </dgm:pt>
    <dgm:pt modelId="{D0A8FAAE-05EC-48D2-89EC-CFB9F078A11F}" type="pres">
      <dgm:prSet presAssocID="{93CDA9EE-3B4F-4F6A-987B-EDB8B46E2DA5}" presName="sibTrans" presStyleCnt="0"/>
      <dgm:spPr/>
    </dgm:pt>
    <dgm:pt modelId="{7DAEEEF0-E0B7-4851-A74A-9C59DDB154D8}" type="pres">
      <dgm:prSet presAssocID="{DDF071E5-9F1B-470F-A913-FA2B00A0225A}" presName="node" presStyleLbl="node1" presStyleIdx="22" presStyleCnt="23">
        <dgm:presLayoutVars>
          <dgm:bulletEnabled val="1"/>
        </dgm:presLayoutVars>
      </dgm:prSet>
      <dgm:spPr/>
    </dgm:pt>
  </dgm:ptLst>
  <dgm:cxnLst>
    <dgm:cxn modelId="{55AD0304-6E57-49EC-BE51-FBFE032CF523}" srcId="{61D28586-B85A-4B1C-8FAA-204F529D51A0}" destId="{F8EE56EA-D3DB-4E1D-83A4-007BC8C728C0}" srcOrd="9" destOrd="0" parTransId="{87A22E5E-066D-4B14-85CD-82CDBA7FA8B9}" sibTransId="{630AD39A-7E12-40ED-A697-1CEA4D106C70}"/>
    <dgm:cxn modelId="{CE5E5311-AE8B-46C8-9A7C-75FAEFC19D26}" srcId="{61D28586-B85A-4B1C-8FAA-204F529D51A0}" destId="{314603CF-AE84-4605-A7E0-026CB7843F12}" srcOrd="11" destOrd="0" parTransId="{D8C2DC72-B3CE-4999-8AD6-A63E8B2F08C3}" sibTransId="{975E9C9C-3976-4C0C-AAA1-7F88CA2D763A}"/>
    <dgm:cxn modelId="{1C236F11-B718-41C1-950C-0C10B4E15953}" srcId="{61D28586-B85A-4B1C-8FAA-204F529D51A0}" destId="{9BE71FB6-FD2C-4E28-9329-3A6B86BBBF41}" srcOrd="10" destOrd="0" parTransId="{59165524-865D-4A2B-926A-49C777B85494}" sibTransId="{66E82121-4E09-49E2-9117-A4A14EC38BCE}"/>
    <dgm:cxn modelId="{41E2A013-6728-476B-B30C-A22DA0B98984}" type="presOf" srcId="{1AAAD6E8-E5DF-4BF4-AFE4-94ED8EE6699D}" destId="{B51CC0A6-ADF5-43B0-904E-2B190C0A332E}" srcOrd="0" destOrd="0" presId="urn:microsoft.com/office/officeart/2005/8/layout/default"/>
    <dgm:cxn modelId="{19FBD117-5A63-4C0F-8AB3-D8AFF2A56529}" type="presOf" srcId="{F346F963-D94A-46E2-A917-6A412CF4E8C4}" destId="{B57C47D4-AD25-473D-BB24-70572B08A56C}" srcOrd="0" destOrd="0" presId="urn:microsoft.com/office/officeart/2005/8/layout/default"/>
    <dgm:cxn modelId="{2F192C1A-0CC3-4AAD-BE88-5E3E88F047A1}" type="presOf" srcId="{3644409A-1241-4D1B-970B-6BC4A9E4AB54}" destId="{0EB298FF-EA5E-4E40-8632-F225C459A108}" srcOrd="0" destOrd="0" presId="urn:microsoft.com/office/officeart/2005/8/layout/default"/>
    <dgm:cxn modelId="{DE3E551A-C1EC-4F68-8643-0009975A6CF5}" type="presOf" srcId="{658201C7-805D-4D11-B4C9-7D9B244A8C62}" destId="{321DF0E3-8AC2-4628-8D4F-603F8B24639C}" srcOrd="0" destOrd="0" presId="urn:microsoft.com/office/officeart/2005/8/layout/default"/>
    <dgm:cxn modelId="{11359A1A-306B-48D5-A3D0-8BE39F4FEB31}" type="presOf" srcId="{61D28586-B85A-4B1C-8FAA-204F529D51A0}" destId="{673AE7F0-55FF-4CC6-A4F3-9CD4C47D3F3B}" srcOrd="0" destOrd="0" presId="urn:microsoft.com/office/officeart/2005/8/layout/default"/>
    <dgm:cxn modelId="{A42EB61C-C749-474F-8E24-680F0F0074D8}" srcId="{61D28586-B85A-4B1C-8FAA-204F529D51A0}" destId="{CA1E8058-5AFE-4F29-ADC7-0F8D0CDD1A9C}" srcOrd="18" destOrd="0" parTransId="{2645EAAE-6441-43D4-A5BC-A8F58B1C6738}" sibTransId="{B8933E2B-32D4-4131-85A6-E6F6E8CE00D7}"/>
    <dgm:cxn modelId="{963F5D24-6F7B-4F5B-85F1-13D66638A778}" type="presOf" srcId="{39C13D5C-A7F3-4C10-AA0E-11E5204C22BD}" destId="{06D231E5-790E-466B-AC89-CFD82047C87C}" srcOrd="0" destOrd="0" presId="urn:microsoft.com/office/officeart/2005/8/layout/default"/>
    <dgm:cxn modelId="{503D4127-68D4-45F6-9346-4DF3650B2D39}" type="presOf" srcId="{B4FD40DE-6D7F-4D03-8051-DDD17327C65A}" destId="{76591946-E31E-475E-84A5-5681B4423C1A}" srcOrd="0" destOrd="0" presId="urn:microsoft.com/office/officeart/2005/8/layout/default"/>
    <dgm:cxn modelId="{A2CC0429-33A3-405B-A01F-31F5E695E8B8}" srcId="{61D28586-B85A-4B1C-8FAA-204F529D51A0}" destId="{1AAAD6E8-E5DF-4BF4-AFE4-94ED8EE6699D}" srcOrd="20" destOrd="0" parTransId="{B3133A8A-5ECD-4054-8A85-D7BEAAE6DE42}" sibTransId="{F905E10C-0172-4A0D-8387-047FA394CADF}"/>
    <dgm:cxn modelId="{6B2D892B-6DAE-4698-B6A7-D40AE9E4293E}" srcId="{61D28586-B85A-4B1C-8FAA-204F529D51A0}" destId="{ADA89719-FA44-4F0C-BA19-D97E1BB8A744}" srcOrd="6" destOrd="0" parTransId="{A9AB40D6-E6EE-446A-A395-9F3FBA8A9EF9}" sibTransId="{B8960EF3-C203-45DF-AB51-B76CAD8ED1E7}"/>
    <dgm:cxn modelId="{330F1236-6C59-4D7E-8670-9E0D941A4A5E}" srcId="{61D28586-B85A-4B1C-8FAA-204F529D51A0}" destId="{39C13D5C-A7F3-4C10-AA0E-11E5204C22BD}" srcOrd="1" destOrd="0" parTransId="{BA4FC1DB-951A-4AEE-9F57-75209D858319}" sibTransId="{48370D0E-CF32-4D63-BB31-0120F94893AC}"/>
    <dgm:cxn modelId="{C949A036-168C-47C6-B7EC-D9C9CD3DD7BA}" type="presOf" srcId="{ADA89719-FA44-4F0C-BA19-D97E1BB8A744}" destId="{0EC99CE9-BBD6-4EFD-A9EC-9D71FC107DFC}" srcOrd="0" destOrd="0" presId="urn:microsoft.com/office/officeart/2005/8/layout/default"/>
    <dgm:cxn modelId="{03E92939-38F3-48F3-A68C-79D6EB63300B}" type="presOf" srcId="{DDF071E5-9F1B-470F-A913-FA2B00A0225A}" destId="{7DAEEEF0-E0B7-4851-A74A-9C59DDB154D8}" srcOrd="0" destOrd="0" presId="urn:microsoft.com/office/officeart/2005/8/layout/default"/>
    <dgm:cxn modelId="{8649223A-E59B-4969-B139-38BEEFB675CE}" srcId="{61D28586-B85A-4B1C-8FAA-204F529D51A0}" destId="{11A579E3-60A1-4EEF-A4B3-72A69DBB1BA9}" srcOrd="0" destOrd="0" parTransId="{D6253600-D450-4022-A245-E24B0796319B}" sibTransId="{E567203D-F50C-4C31-9121-BEC8C93F0F00}"/>
    <dgm:cxn modelId="{2D61683A-E42D-41E4-96DD-391CCBAD4C11}" srcId="{61D28586-B85A-4B1C-8FAA-204F529D51A0}" destId="{658201C7-805D-4D11-B4C9-7D9B244A8C62}" srcOrd="12" destOrd="0" parTransId="{00CDB523-BB31-42EA-BFC5-93E52B789E3B}" sibTransId="{B401A4AE-936D-4A8A-B232-39A94EFCB929}"/>
    <dgm:cxn modelId="{181A243B-A591-4647-93A4-87AB6FF86F5F}" type="presOf" srcId="{C9E43E86-F5DF-45D3-96B9-DDEA007877F8}" destId="{9531845E-EA5B-4D00-96C1-B55E546DA5B9}" srcOrd="0" destOrd="0" presId="urn:microsoft.com/office/officeart/2005/8/layout/default"/>
    <dgm:cxn modelId="{56276D43-925F-47F3-BE4D-702AE2F28F41}" srcId="{61D28586-B85A-4B1C-8FAA-204F529D51A0}" destId="{3644409A-1241-4D1B-970B-6BC4A9E4AB54}" srcOrd="14" destOrd="0" parTransId="{99ADB5C6-8950-44F9-B439-D986970F8DF2}" sibTransId="{C73B3A73-861A-409E-B2C0-6C93060F6776}"/>
    <dgm:cxn modelId="{ABD91252-EBFF-4AB0-9D9F-76507DE03B4F}" type="presOf" srcId="{EE09B50C-3117-4C8E-9FCD-CBE20E03E66D}" destId="{D4D52FE4-66BF-48FC-807D-290ACF2A7A8B}" srcOrd="0" destOrd="0" presId="urn:microsoft.com/office/officeart/2005/8/layout/default"/>
    <dgm:cxn modelId="{36426A56-FF92-488E-BF71-F67C14136D44}" type="presOf" srcId="{85BD2215-5E98-48B3-A82E-DE8416D3A6CD}" destId="{97C56412-C202-4729-BE11-D4928B87B2FC}" srcOrd="0" destOrd="0" presId="urn:microsoft.com/office/officeart/2005/8/layout/default"/>
    <dgm:cxn modelId="{9595DC5A-D83C-4BDC-8F45-DCBCC4042D91}" srcId="{61D28586-B85A-4B1C-8FAA-204F529D51A0}" destId="{06294BDA-21A9-41D5-A195-F4AABB0E075C}" srcOrd="8" destOrd="0" parTransId="{F13AC279-6FD4-4B3B-8E40-940A5494F508}" sibTransId="{76BD0AE5-9AA8-4BCB-BD81-49BC52E3D9B5}"/>
    <dgm:cxn modelId="{F6B61E6D-E768-4907-BA7B-E953AC2A1FB6}" srcId="{61D28586-B85A-4B1C-8FAA-204F529D51A0}" destId="{C9E43E86-F5DF-45D3-96B9-DDEA007877F8}" srcOrd="2" destOrd="0" parTransId="{C3CF58CA-A8C1-40FB-8E59-07A6D4C83195}" sibTransId="{66109804-CB64-40E5-86F5-B604C1475BCF}"/>
    <dgm:cxn modelId="{24D95E73-3219-4969-88AD-E99398AA8F2C}" srcId="{61D28586-B85A-4B1C-8FAA-204F529D51A0}" destId="{EE09B50C-3117-4C8E-9FCD-CBE20E03E66D}" srcOrd="13" destOrd="0" parTransId="{F070B22F-4C06-4CCA-91DD-EA60E9BCAA1F}" sibTransId="{2BE11D3D-70FA-4C85-A596-E936AF0C2B7A}"/>
    <dgm:cxn modelId="{E96ED086-854F-4B5A-B959-9FD520FC3EE2}" srcId="{61D28586-B85A-4B1C-8FAA-204F529D51A0}" destId="{85BD2215-5E98-48B3-A82E-DE8416D3A6CD}" srcOrd="4" destOrd="0" parTransId="{6A7FA670-79D3-4989-8B43-045C581685B0}" sibTransId="{018A1722-B65A-4C23-9DBA-E6BB55FF51C3}"/>
    <dgm:cxn modelId="{AD8A0592-21DE-45E8-AB51-10F38FED91B7}" srcId="{61D28586-B85A-4B1C-8FAA-204F529D51A0}" destId="{DDF071E5-9F1B-470F-A913-FA2B00A0225A}" srcOrd="22" destOrd="0" parTransId="{8E4C5835-AF99-433B-9D6C-8D8E08C5EDA8}" sibTransId="{40355878-A2AC-40DA-804A-3E39076B2880}"/>
    <dgm:cxn modelId="{26862294-6B9A-401B-9B2B-82F82CF30AF8}" type="presOf" srcId="{8E0561AE-2DC0-41E1-AA85-D89D16AF0E94}" destId="{51B3C086-934C-4FC0-9162-B0C7D82F0DE0}" srcOrd="0" destOrd="0" presId="urn:microsoft.com/office/officeart/2005/8/layout/default"/>
    <dgm:cxn modelId="{A0D3F59E-F587-4604-872A-F59ED6A5265D}" type="presOf" srcId="{8DA36189-B5EF-47F5-9DAE-48DF6D4BEC67}" destId="{81DC01D8-4415-49A8-AA6D-8EBB796D2E1D}" srcOrd="0" destOrd="0" presId="urn:microsoft.com/office/officeart/2005/8/layout/default"/>
    <dgm:cxn modelId="{39B7E49F-3D23-4388-90AD-98182FF58EA0}" srcId="{61D28586-B85A-4B1C-8FAA-204F529D51A0}" destId="{0362ACEF-F069-48C7-89AB-AB4C85CBACD5}" srcOrd="16" destOrd="0" parTransId="{6F5F06B0-FEB9-4FBC-9947-5459766D9506}" sibTransId="{C8215539-C2B9-4379-A576-C88D5C0A6B42}"/>
    <dgm:cxn modelId="{097AA5A5-1602-48CC-AFAE-DDEAEDAB2113}" srcId="{61D28586-B85A-4B1C-8FAA-204F529D51A0}" destId="{1789B274-5C7B-4B3F-A10D-4A3C744D7A35}" srcOrd="7" destOrd="0" parTransId="{7E8A8B03-CB31-4FC7-B14B-169F4D180C0D}" sibTransId="{356E1869-E03A-4AE4-B75B-44DBB0E72197}"/>
    <dgm:cxn modelId="{6DB28BA6-18FF-46F8-8862-B0B7256D0B1A}" type="presOf" srcId="{F8EE56EA-D3DB-4E1D-83A4-007BC8C728C0}" destId="{765FBDDF-BD64-484A-AB30-E4447E213021}" srcOrd="0" destOrd="0" presId="urn:microsoft.com/office/officeart/2005/8/layout/default"/>
    <dgm:cxn modelId="{B66850AB-1734-44EA-A30B-D08B1DA5B87F}" type="presOf" srcId="{11A579E3-60A1-4EEF-A4B3-72A69DBB1BA9}" destId="{648733EF-7E51-4B6D-9A6E-A75AC1F3488E}" srcOrd="0" destOrd="0" presId="urn:microsoft.com/office/officeart/2005/8/layout/default"/>
    <dgm:cxn modelId="{67A6C0AB-EC47-4436-AC08-01E8F1C90FDF}" srcId="{61D28586-B85A-4B1C-8FAA-204F529D51A0}" destId="{67B0A367-6479-4065-B7BA-461CCB8F7809}" srcOrd="5" destOrd="0" parTransId="{B37823CB-6706-4DEC-8168-B859F71EC7CE}" sibTransId="{74CD7100-4F69-483F-9D5A-3FB85563E971}"/>
    <dgm:cxn modelId="{154A02B0-5A02-4931-9A08-23AE91032AFC}" srcId="{61D28586-B85A-4B1C-8FAA-204F529D51A0}" destId="{AE972A1D-60A0-4AF5-A28B-7C82D77B36FC}" srcOrd="17" destOrd="0" parTransId="{07E660E9-1C48-4E5A-8A66-CADE8830C909}" sibTransId="{6E2FBEE2-B61B-418D-BDDE-4B24058C6D0E}"/>
    <dgm:cxn modelId="{728822B3-EA69-441B-9413-634A2BCD1088}" type="presOf" srcId="{9BE71FB6-FD2C-4E28-9329-3A6B86BBBF41}" destId="{D8FBAEE7-6BCC-40F1-962A-A63AF0158773}" srcOrd="0" destOrd="0" presId="urn:microsoft.com/office/officeart/2005/8/layout/default"/>
    <dgm:cxn modelId="{5A6BCDBA-722E-42DA-88DF-40A201574AD1}" type="presOf" srcId="{AE972A1D-60A0-4AF5-A28B-7C82D77B36FC}" destId="{86A1A9B6-8D93-412A-BD62-36E013FA5853}" srcOrd="0" destOrd="0" presId="urn:microsoft.com/office/officeart/2005/8/layout/default"/>
    <dgm:cxn modelId="{F3E474C1-24A3-4BFE-AD47-BBA2AAD75915}" type="presOf" srcId="{1789B274-5C7B-4B3F-A10D-4A3C744D7A35}" destId="{663AD981-81AB-4E64-9E98-9A46C2FA415C}" srcOrd="0" destOrd="0" presId="urn:microsoft.com/office/officeart/2005/8/layout/default"/>
    <dgm:cxn modelId="{994D6DC7-C91A-48D6-9A04-14932E1EDD2E}" type="presOf" srcId="{0362ACEF-F069-48C7-89AB-AB4C85CBACD5}" destId="{E069C474-0AFF-455D-A317-00D40D6E3EA6}" srcOrd="0" destOrd="0" presId="urn:microsoft.com/office/officeart/2005/8/layout/default"/>
    <dgm:cxn modelId="{817D66C8-4D95-426A-9608-35155EE7FE09}" srcId="{61D28586-B85A-4B1C-8FAA-204F529D51A0}" destId="{8E0561AE-2DC0-41E1-AA85-D89D16AF0E94}" srcOrd="19" destOrd="0" parTransId="{495C7355-6CE4-46C5-A164-0CA7B0202168}" sibTransId="{E02F6A0E-50B1-4F0A-8580-EBAA885C3D97}"/>
    <dgm:cxn modelId="{8B49D9CA-1928-4231-A69F-DD3C47E60F13}" type="presOf" srcId="{67B0A367-6479-4065-B7BA-461CCB8F7809}" destId="{E35574BA-476D-4993-9733-0A539A4955B1}" srcOrd="0" destOrd="0" presId="urn:microsoft.com/office/officeart/2005/8/layout/default"/>
    <dgm:cxn modelId="{B18BE3CC-28EC-4593-8661-BD5E9B65A982}" type="presOf" srcId="{CA1E8058-5AFE-4F29-ADC7-0F8D0CDD1A9C}" destId="{2EC7EC77-AA4F-4A28-BF1B-BFDBDF85B8E6}" srcOrd="0" destOrd="0" presId="urn:microsoft.com/office/officeart/2005/8/layout/default"/>
    <dgm:cxn modelId="{E69A1BDE-0C5F-4225-8312-F22B20031DC7}" srcId="{61D28586-B85A-4B1C-8FAA-204F529D51A0}" destId="{F346F963-D94A-46E2-A917-6A412CF4E8C4}" srcOrd="3" destOrd="0" parTransId="{755760C8-441F-4FDD-BA02-790D39760D75}" sibTransId="{46D7F8BE-D729-4E5B-8052-8C1DC9FFC0B3}"/>
    <dgm:cxn modelId="{448D30EA-C114-4E0C-B32C-21A1DD7B085A}" srcId="{61D28586-B85A-4B1C-8FAA-204F529D51A0}" destId="{8DA36189-B5EF-47F5-9DAE-48DF6D4BEC67}" srcOrd="21" destOrd="0" parTransId="{2867831B-BEEE-4642-A0D0-72507F2D1EAA}" sibTransId="{93CDA9EE-3B4F-4F6A-987B-EDB8B46E2DA5}"/>
    <dgm:cxn modelId="{9E3BB6EE-475E-44F2-B7F8-C7FB47A62734}" srcId="{61D28586-B85A-4B1C-8FAA-204F529D51A0}" destId="{B4FD40DE-6D7F-4D03-8051-DDD17327C65A}" srcOrd="15" destOrd="0" parTransId="{77BBA593-DBE4-4816-8DC8-A1FB9143D274}" sibTransId="{06E8EE37-7134-4243-BEE0-8B7923575D65}"/>
    <dgm:cxn modelId="{0D90FFEE-4046-419D-B02E-356EDFFD99AA}" type="presOf" srcId="{314603CF-AE84-4605-A7E0-026CB7843F12}" destId="{4483130B-C4B7-4BFA-8CE5-989A4BC6FA34}" srcOrd="0" destOrd="0" presId="urn:microsoft.com/office/officeart/2005/8/layout/default"/>
    <dgm:cxn modelId="{2BE669F0-4BD4-4481-8272-0821C8F0F5AA}" type="presOf" srcId="{06294BDA-21A9-41D5-A195-F4AABB0E075C}" destId="{BAAC3942-A40E-4BA6-BB7B-F894645C8C20}" srcOrd="0" destOrd="0" presId="urn:microsoft.com/office/officeart/2005/8/layout/default"/>
    <dgm:cxn modelId="{5382F038-4590-40C5-954C-5C25C3026FB9}" type="presParOf" srcId="{673AE7F0-55FF-4CC6-A4F3-9CD4C47D3F3B}" destId="{648733EF-7E51-4B6D-9A6E-A75AC1F3488E}" srcOrd="0" destOrd="0" presId="urn:microsoft.com/office/officeart/2005/8/layout/default"/>
    <dgm:cxn modelId="{2CBEA101-D8A9-4CC0-969A-A8D2E1616975}" type="presParOf" srcId="{673AE7F0-55FF-4CC6-A4F3-9CD4C47D3F3B}" destId="{AAF94D08-A778-40E6-A899-EB350532BA14}" srcOrd="1" destOrd="0" presId="urn:microsoft.com/office/officeart/2005/8/layout/default"/>
    <dgm:cxn modelId="{DC3F75E6-A347-4E31-BEF9-2B4B1ABAD5A4}" type="presParOf" srcId="{673AE7F0-55FF-4CC6-A4F3-9CD4C47D3F3B}" destId="{06D231E5-790E-466B-AC89-CFD82047C87C}" srcOrd="2" destOrd="0" presId="urn:microsoft.com/office/officeart/2005/8/layout/default"/>
    <dgm:cxn modelId="{A6A69C59-DF10-46B4-8F8D-F40C6B4A2793}" type="presParOf" srcId="{673AE7F0-55FF-4CC6-A4F3-9CD4C47D3F3B}" destId="{D0B66BE2-4C96-417C-A1FF-2A7A2094AAD9}" srcOrd="3" destOrd="0" presId="urn:microsoft.com/office/officeart/2005/8/layout/default"/>
    <dgm:cxn modelId="{2DAE74BD-6785-460D-A03B-0783AE01E9CE}" type="presParOf" srcId="{673AE7F0-55FF-4CC6-A4F3-9CD4C47D3F3B}" destId="{9531845E-EA5B-4D00-96C1-B55E546DA5B9}" srcOrd="4" destOrd="0" presId="urn:microsoft.com/office/officeart/2005/8/layout/default"/>
    <dgm:cxn modelId="{1E070D6E-77D0-43FD-92F6-AE6B44DF8214}" type="presParOf" srcId="{673AE7F0-55FF-4CC6-A4F3-9CD4C47D3F3B}" destId="{962CA00B-47AD-4FBC-A8FA-0F81AFAF11F8}" srcOrd="5" destOrd="0" presId="urn:microsoft.com/office/officeart/2005/8/layout/default"/>
    <dgm:cxn modelId="{4C497D54-C43B-4167-9797-7620F98E098E}" type="presParOf" srcId="{673AE7F0-55FF-4CC6-A4F3-9CD4C47D3F3B}" destId="{B57C47D4-AD25-473D-BB24-70572B08A56C}" srcOrd="6" destOrd="0" presId="urn:microsoft.com/office/officeart/2005/8/layout/default"/>
    <dgm:cxn modelId="{31724297-E9BF-4226-B261-9405DF5A2787}" type="presParOf" srcId="{673AE7F0-55FF-4CC6-A4F3-9CD4C47D3F3B}" destId="{33C93AD9-0171-4ABF-A72A-BE8AF8FBA1A0}" srcOrd="7" destOrd="0" presId="urn:microsoft.com/office/officeart/2005/8/layout/default"/>
    <dgm:cxn modelId="{EB219BE6-1ED2-4400-A892-23819775083D}" type="presParOf" srcId="{673AE7F0-55FF-4CC6-A4F3-9CD4C47D3F3B}" destId="{97C56412-C202-4729-BE11-D4928B87B2FC}" srcOrd="8" destOrd="0" presId="urn:microsoft.com/office/officeart/2005/8/layout/default"/>
    <dgm:cxn modelId="{1277874B-D9AD-4CBA-8F09-A83D44B38438}" type="presParOf" srcId="{673AE7F0-55FF-4CC6-A4F3-9CD4C47D3F3B}" destId="{88ED7485-9F6E-413F-AA4F-EB970CDEA132}" srcOrd="9" destOrd="0" presId="urn:microsoft.com/office/officeart/2005/8/layout/default"/>
    <dgm:cxn modelId="{A5B113D8-2BAB-447E-9BE8-39B35946F659}" type="presParOf" srcId="{673AE7F0-55FF-4CC6-A4F3-9CD4C47D3F3B}" destId="{E35574BA-476D-4993-9733-0A539A4955B1}" srcOrd="10" destOrd="0" presId="urn:microsoft.com/office/officeart/2005/8/layout/default"/>
    <dgm:cxn modelId="{61F5184F-00E1-4A8E-AE19-901D73BB4C94}" type="presParOf" srcId="{673AE7F0-55FF-4CC6-A4F3-9CD4C47D3F3B}" destId="{FA4EAE6F-2A88-4ECD-953B-0F615CB8926B}" srcOrd="11" destOrd="0" presId="urn:microsoft.com/office/officeart/2005/8/layout/default"/>
    <dgm:cxn modelId="{9C5D1E05-3C37-41DD-A556-A5C5A9D6E2EF}" type="presParOf" srcId="{673AE7F0-55FF-4CC6-A4F3-9CD4C47D3F3B}" destId="{0EC99CE9-BBD6-4EFD-A9EC-9D71FC107DFC}" srcOrd="12" destOrd="0" presId="urn:microsoft.com/office/officeart/2005/8/layout/default"/>
    <dgm:cxn modelId="{1D725BD6-D786-4C89-A6BC-A92A5DAC5D49}" type="presParOf" srcId="{673AE7F0-55FF-4CC6-A4F3-9CD4C47D3F3B}" destId="{758FFB23-1388-4E0A-A5F0-177B5624E77C}" srcOrd="13" destOrd="0" presId="urn:microsoft.com/office/officeart/2005/8/layout/default"/>
    <dgm:cxn modelId="{1400AFF5-D444-488E-8C5B-AD65EE2F74D5}" type="presParOf" srcId="{673AE7F0-55FF-4CC6-A4F3-9CD4C47D3F3B}" destId="{663AD981-81AB-4E64-9E98-9A46C2FA415C}" srcOrd="14" destOrd="0" presId="urn:microsoft.com/office/officeart/2005/8/layout/default"/>
    <dgm:cxn modelId="{853AC357-5B41-4E48-93F8-71D66184C5A0}" type="presParOf" srcId="{673AE7F0-55FF-4CC6-A4F3-9CD4C47D3F3B}" destId="{209ECB0B-F614-43AA-8F69-CED2768C8EFA}" srcOrd="15" destOrd="0" presId="urn:microsoft.com/office/officeart/2005/8/layout/default"/>
    <dgm:cxn modelId="{179A7F3B-C7D5-4FC5-B8DB-BEB05C3655CE}" type="presParOf" srcId="{673AE7F0-55FF-4CC6-A4F3-9CD4C47D3F3B}" destId="{BAAC3942-A40E-4BA6-BB7B-F894645C8C20}" srcOrd="16" destOrd="0" presId="urn:microsoft.com/office/officeart/2005/8/layout/default"/>
    <dgm:cxn modelId="{FBB9D6A2-8338-4C71-9615-FEF42DC04E3A}" type="presParOf" srcId="{673AE7F0-55FF-4CC6-A4F3-9CD4C47D3F3B}" destId="{2CACF6C7-266F-4296-99F3-FE0AFBFB82C6}" srcOrd="17" destOrd="0" presId="urn:microsoft.com/office/officeart/2005/8/layout/default"/>
    <dgm:cxn modelId="{96CBD719-24CC-46C1-91BC-3E6A8E77389F}" type="presParOf" srcId="{673AE7F0-55FF-4CC6-A4F3-9CD4C47D3F3B}" destId="{765FBDDF-BD64-484A-AB30-E4447E213021}" srcOrd="18" destOrd="0" presId="urn:microsoft.com/office/officeart/2005/8/layout/default"/>
    <dgm:cxn modelId="{0B5B9FB9-A002-418A-92A7-18F08B8C025C}" type="presParOf" srcId="{673AE7F0-55FF-4CC6-A4F3-9CD4C47D3F3B}" destId="{02D9AB88-A142-43F0-A0AD-844EAB36621B}" srcOrd="19" destOrd="0" presId="urn:microsoft.com/office/officeart/2005/8/layout/default"/>
    <dgm:cxn modelId="{62DB6CCD-CFA4-4847-B89F-AC0BD7D97826}" type="presParOf" srcId="{673AE7F0-55FF-4CC6-A4F3-9CD4C47D3F3B}" destId="{D8FBAEE7-6BCC-40F1-962A-A63AF0158773}" srcOrd="20" destOrd="0" presId="urn:microsoft.com/office/officeart/2005/8/layout/default"/>
    <dgm:cxn modelId="{5E8DE6AC-E7B3-453E-A367-9EF0476C69A7}" type="presParOf" srcId="{673AE7F0-55FF-4CC6-A4F3-9CD4C47D3F3B}" destId="{FDDA978A-AF2A-4D81-913B-A7A1FAAF4A56}" srcOrd="21" destOrd="0" presId="urn:microsoft.com/office/officeart/2005/8/layout/default"/>
    <dgm:cxn modelId="{4F02423B-B73F-4E56-AFB3-D254CEC5B323}" type="presParOf" srcId="{673AE7F0-55FF-4CC6-A4F3-9CD4C47D3F3B}" destId="{4483130B-C4B7-4BFA-8CE5-989A4BC6FA34}" srcOrd="22" destOrd="0" presId="urn:microsoft.com/office/officeart/2005/8/layout/default"/>
    <dgm:cxn modelId="{DC6BBBE7-C544-470A-B83C-5E555FF9EE1B}" type="presParOf" srcId="{673AE7F0-55FF-4CC6-A4F3-9CD4C47D3F3B}" destId="{79F200B3-4D54-4DEE-A6FA-3F3A7B856EF7}" srcOrd="23" destOrd="0" presId="urn:microsoft.com/office/officeart/2005/8/layout/default"/>
    <dgm:cxn modelId="{62DCA494-5634-4988-A35E-3C69BC7B2119}" type="presParOf" srcId="{673AE7F0-55FF-4CC6-A4F3-9CD4C47D3F3B}" destId="{321DF0E3-8AC2-4628-8D4F-603F8B24639C}" srcOrd="24" destOrd="0" presId="urn:microsoft.com/office/officeart/2005/8/layout/default"/>
    <dgm:cxn modelId="{15E96B5B-91A3-413A-92E3-E6919BE992CF}" type="presParOf" srcId="{673AE7F0-55FF-4CC6-A4F3-9CD4C47D3F3B}" destId="{CB0B297E-D917-4420-B46D-9ECCDC44E13B}" srcOrd="25" destOrd="0" presId="urn:microsoft.com/office/officeart/2005/8/layout/default"/>
    <dgm:cxn modelId="{FEA5D6CE-1AED-4F5E-82C5-424C6FB19A6D}" type="presParOf" srcId="{673AE7F0-55FF-4CC6-A4F3-9CD4C47D3F3B}" destId="{D4D52FE4-66BF-48FC-807D-290ACF2A7A8B}" srcOrd="26" destOrd="0" presId="urn:microsoft.com/office/officeart/2005/8/layout/default"/>
    <dgm:cxn modelId="{0E7858AC-58E5-4B99-B322-9079319FE0C3}" type="presParOf" srcId="{673AE7F0-55FF-4CC6-A4F3-9CD4C47D3F3B}" destId="{B4C3C88B-99E2-4720-A05D-E3A7D93E4EDB}" srcOrd="27" destOrd="0" presId="urn:microsoft.com/office/officeart/2005/8/layout/default"/>
    <dgm:cxn modelId="{61D5F6C3-E929-44D6-9B8C-18F28579C8ED}" type="presParOf" srcId="{673AE7F0-55FF-4CC6-A4F3-9CD4C47D3F3B}" destId="{0EB298FF-EA5E-4E40-8632-F225C459A108}" srcOrd="28" destOrd="0" presId="urn:microsoft.com/office/officeart/2005/8/layout/default"/>
    <dgm:cxn modelId="{C3F4B290-30E4-4A8C-A7B9-53939DE0F6E1}" type="presParOf" srcId="{673AE7F0-55FF-4CC6-A4F3-9CD4C47D3F3B}" destId="{7D4ECCC2-A7B1-45A4-85F3-6065259B9607}" srcOrd="29" destOrd="0" presId="urn:microsoft.com/office/officeart/2005/8/layout/default"/>
    <dgm:cxn modelId="{F1BAFF7F-4203-4A30-B457-3B499E6F8398}" type="presParOf" srcId="{673AE7F0-55FF-4CC6-A4F3-9CD4C47D3F3B}" destId="{76591946-E31E-475E-84A5-5681B4423C1A}" srcOrd="30" destOrd="0" presId="urn:microsoft.com/office/officeart/2005/8/layout/default"/>
    <dgm:cxn modelId="{3865C876-6599-4B86-B909-067E0DEED14B}" type="presParOf" srcId="{673AE7F0-55FF-4CC6-A4F3-9CD4C47D3F3B}" destId="{88B3B260-8267-4971-A618-FFB170F43AFC}" srcOrd="31" destOrd="0" presId="urn:microsoft.com/office/officeart/2005/8/layout/default"/>
    <dgm:cxn modelId="{820E742A-D35E-45B5-AAF9-032DE32E691A}" type="presParOf" srcId="{673AE7F0-55FF-4CC6-A4F3-9CD4C47D3F3B}" destId="{E069C474-0AFF-455D-A317-00D40D6E3EA6}" srcOrd="32" destOrd="0" presId="urn:microsoft.com/office/officeart/2005/8/layout/default"/>
    <dgm:cxn modelId="{D13EA929-0BE5-4F6B-A35D-B3759837CDEF}" type="presParOf" srcId="{673AE7F0-55FF-4CC6-A4F3-9CD4C47D3F3B}" destId="{337DD960-2E7D-44C2-850B-8BBAB6BC6501}" srcOrd="33" destOrd="0" presId="urn:microsoft.com/office/officeart/2005/8/layout/default"/>
    <dgm:cxn modelId="{9AD671F2-635C-4F9B-A7F9-80448F81240B}" type="presParOf" srcId="{673AE7F0-55FF-4CC6-A4F3-9CD4C47D3F3B}" destId="{86A1A9B6-8D93-412A-BD62-36E013FA5853}" srcOrd="34" destOrd="0" presId="urn:microsoft.com/office/officeart/2005/8/layout/default"/>
    <dgm:cxn modelId="{37BC9870-A6DD-408C-82FB-A2D818868217}" type="presParOf" srcId="{673AE7F0-55FF-4CC6-A4F3-9CD4C47D3F3B}" destId="{48457555-66D3-47EB-8F8A-0AE2BD77DC39}" srcOrd="35" destOrd="0" presId="urn:microsoft.com/office/officeart/2005/8/layout/default"/>
    <dgm:cxn modelId="{543EDA42-1171-42DB-A6E7-83364810AE8F}" type="presParOf" srcId="{673AE7F0-55FF-4CC6-A4F3-9CD4C47D3F3B}" destId="{2EC7EC77-AA4F-4A28-BF1B-BFDBDF85B8E6}" srcOrd="36" destOrd="0" presId="urn:microsoft.com/office/officeart/2005/8/layout/default"/>
    <dgm:cxn modelId="{555745E5-0716-40AE-B824-6A9254BCA4C4}" type="presParOf" srcId="{673AE7F0-55FF-4CC6-A4F3-9CD4C47D3F3B}" destId="{0A378211-ED6C-4471-9707-EE387D86B319}" srcOrd="37" destOrd="0" presId="urn:microsoft.com/office/officeart/2005/8/layout/default"/>
    <dgm:cxn modelId="{ACF6FF80-E14F-4A2E-8B34-4A77DE250922}" type="presParOf" srcId="{673AE7F0-55FF-4CC6-A4F3-9CD4C47D3F3B}" destId="{51B3C086-934C-4FC0-9162-B0C7D82F0DE0}" srcOrd="38" destOrd="0" presId="urn:microsoft.com/office/officeart/2005/8/layout/default"/>
    <dgm:cxn modelId="{F9E76D76-2F78-4B4B-AF62-484439B5F8B9}" type="presParOf" srcId="{673AE7F0-55FF-4CC6-A4F3-9CD4C47D3F3B}" destId="{D5E732C3-A02F-4435-B917-26E12B9BFA70}" srcOrd="39" destOrd="0" presId="urn:microsoft.com/office/officeart/2005/8/layout/default"/>
    <dgm:cxn modelId="{7E87DCD6-90A7-4CEE-8C90-1A84E5B03CD4}" type="presParOf" srcId="{673AE7F0-55FF-4CC6-A4F3-9CD4C47D3F3B}" destId="{B51CC0A6-ADF5-43B0-904E-2B190C0A332E}" srcOrd="40" destOrd="0" presId="urn:microsoft.com/office/officeart/2005/8/layout/default"/>
    <dgm:cxn modelId="{FA490DA1-A000-4767-B088-23A0BF1F3ABE}" type="presParOf" srcId="{673AE7F0-55FF-4CC6-A4F3-9CD4C47D3F3B}" destId="{93C6E459-3417-40C8-9AC8-4AB866921591}" srcOrd="41" destOrd="0" presId="urn:microsoft.com/office/officeart/2005/8/layout/default"/>
    <dgm:cxn modelId="{7B9BFE2E-D1D0-469B-9281-8984DAD258AF}" type="presParOf" srcId="{673AE7F0-55FF-4CC6-A4F3-9CD4C47D3F3B}" destId="{81DC01D8-4415-49A8-AA6D-8EBB796D2E1D}" srcOrd="42" destOrd="0" presId="urn:microsoft.com/office/officeart/2005/8/layout/default"/>
    <dgm:cxn modelId="{EB9F87CC-81B3-4104-B227-5E737615D1B1}" type="presParOf" srcId="{673AE7F0-55FF-4CC6-A4F3-9CD4C47D3F3B}" destId="{D0A8FAAE-05EC-48D2-89EC-CFB9F078A11F}" srcOrd="43" destOrd="0" presId="urn:microsoft.com/office/officeart/2005/8/layout/default"/>
    <dgm:cxn modelId="{375AB5FB-7C3F-4B69-ABEC-FB59A424A925}" type="presParOf" srcId="{673AE7F0-55FF-4CC6-A4F3-9CD4C47D3F3B}" destId="{7DAEEEF0-E0B7-4851-A74A-9C59DDB154D8}" srcOrd="4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E8275A-951A-4AA6-AEC3-B6D265FAA4C2}">
      <dsp:nvSpPr>
        <dsp:cNvPr id="0" name=""/>
        <dsp:cNvSpPr/>
      </dsp:nvSpPr>
      <dsp:spPr>
        <a:xfrm>
          <a:off x="780246" y="1242"/>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dirty="0">
              <a:solidFill>
                <a:srgbClr val="FFA700"/>
              </a:solidFill>
              <a:latin typeface="Inter Medium" panose="02000503000000020004" pitchFamily="2" charset="0"/>
              <a:ea typeface="Inter Medium" panose="02000503000000020004" pitchFamily="2" charset="0"/>
            </a:rPr>
            <a:t>Primary Care </a:t>
          </a:r>
        </a:p>
      </dsp:txBody>
      <dsp:txXfrm>
        <a:off x="780246" y="1242"/>
        <a:ext cx="1694369" cy="1016621"/>
      </dsp:txXfrm>
    </dsp:sp>
    <dsp:sp modelId="{44A2637A-024A-468C-AD02-5A2A26DDF7C6}">
      <dsp:nvSpPr>
        <dsp:cNvPr id="0" name=""/>
        <dsp:cNvSpPr/>
      </dsp:nvSpPr>
      <dsp:spPr>
        <a:xfrm>
          <a:off x="2644053" y="1242"/>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Family Medicine</a:t>
          </a:r>
        </a:p>
      </dsp:txBody>
      <dsp:txXfrm>
        <a:off x="2644053" y="1242"/>
        <a:ext cx="1694369" cy="1016621"/>
      </dsp:txXfrm>
    </dsp:sp>
    <dsp:sp modelId="{F10A0D4B-1D9B-49C3-8B52-A8B8852AB9AC}">
      <dsp:nvSpPr>
        <dsp:cNvPr id="0" name=""/>
        <dsp:cNvSpPr/>
      </dsp:nvSpPr>
      <dsp:spPr>
        <a:xfrm>
          <a:off x="4507859" y="1242"/>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Internal Medicine</a:t>
          </a:r>
        </a:p>
      </dsp:txBody>
      <dsp:txXfrm>
        <a:off x="4507859" y="1242"/>
        <a:ext cx="1694369" cy="1016621"/>
      </dsp:txXfrm>
    </dsp:sp>
    <dsp:sp modelId="{E18BF79B-FB29-4FAB-BA83-B2290E388FDE}">
      <dsp:nvSpPr>
        <dsp:cNvPr id="0" name=""/>
        <dsp:cNvSpPr/>
      </dsp:nvSpPr>
      <dsp:spPr>
        <a:xfrm>
          <a:off x="6371666" y="1242"/>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Cardiovascular</a:t>
          </a:r>
        </a:p>
      </dsp:txBody>
      <dsp:txXfrm>
        <a:off x="6371666" y="1242"/>
        <a:ext cx="1694369" cy="1016621"/>
      </dsp:txXfrm>
    </dsp:sp>
    <dsp:sp modelId="{939E97D1-4407-46F8-A9C6-510A189F83DA}">
      <dsp:nvSpPr>
        <dsp:cNvPr id="0" name=""/>
        <dsp:cNvSpPr/>
      </dsp:nvSpPr>
      <dsp:spPr>
        <a:xfrm>
          <a:off x="8235472" y="1242"/>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Oncology</a:t>
          </a:r>
        </a:p>
      </dsp:txBody>
      <dsp:txXfrm>
        <a:off x="8235472" y="1242"/>
        <a:ext cx="1694369" cy="1016621"/>
      </dsp:txXfrm>
    </dsp:sp>
    <dsp:sp modelId="{1293F638-DBE8-429F-98AC-8B6C5A2FE054}">
      <dsp:nvSpPr>
        <dsp:cNvPr id="0" name=""/>
        <dsp:cNvSpPr/>
      </dsp:nvSpPr>
      <dsp:spPr>
        <a:xfrm>
          <a:off x="780246" y="1187301"/>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Urgent Care</a:t>
          </a:r>
        </a:p>
      </dsp:txBody>
      <dsp:txXfrm>
        <a:off x="780246" y="1187301"/>
        <a:ext cx="1694369" cy="1016621"/>
      </dsp:txXfrm>
    </dsp:sp>
    <dsp:sp modelId="{E4D0C92D-99C0-47CC-9E1C-D733BC682ACA}">
      <dsp:nvSpPr>
        <dsp:cNvPr id="0" name=""/>
        <dsp:cNvSpPr/>
      </dsp:nvSpPr>
      <dsp:spPr>
        <a:xfrm>
          <a:off x="2644053" y="1187301"/>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Otolaryngology</a:t>
          </a:r>
        </a:p>
      </dsp:txBody>
      <dsp:txXfrm>
        <a:off x="2644053" y="1187301"/>
        <a:ext cx="1694369" cy="1016621"/>
      </dsp:txXfrm>
    </dsp:sp>
    <dsp:sp modelId="{BF99FBE5-1AFD-437D-A587-C63BD497A3D9}">
      <dsp:nvSpPr>
        <dsp:cNvPr id="0" name=""/>
        <dsp:cNvSpPr/>
      </dsp:nvSpPr>
      <dsp:spPr>
        <a:xfrm>
          <a:off x="4507859" y="1187301"/>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Psychiatry</a:t>
          </a:r>
        </a:p>
      </dsp:txBody>
      <dsp:txXfrm>
        <a:off x="4507859" y="1187301"/>
        <a:ext cx="1694369" cy="1016621"/>
      </dsp:txXfrm>
    </dsp:sp>
    <dsp:sp modelId="{C3E66519-82AE-49B4-8109-07E27A77FC14}">
      <dsp:nvSpPr>
        <dsp:cNvPr id="0" name=""/>
        <dsp:cNvSpPr/>
      </dsp:nvSpPr>
      <dsp:spPr>
        <a:xfrm>
          <a:off x="6371666" y="1187301"/>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Orthopedic</a:t>
          </a:r>
        </a:p>
      </dsp:txBody>
      <dsp:txXfrm>
        <a:off x="6371666" y="1187301"/>
        <a:ext cx="1694369" cy="1016621"/>
      </dsp:txXfrm>
    </dsp:sp>
    <dsp:sp modelId="{83962935-F237-4330-BC23-E636038C8924}">
      <dsp:nvSpPr>
        <dsp:cNvPr id="0" name=""/>
        <dsp:cNvSpPr/>
      </dsp:nvSpPr>
      <dsp:spPr>
        <a:xfrm>
          <a:off x="8235472" y="1187301"/>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Sports Medicine</a:t>
          </a:r>
        </a:p>
      </dsp:txBody>
      <dsp:txXfrm>
        <a:off x="8235472" y="1187301"/>
        <a:ext cx="1694369" cy="1016621"/>
      </dsp:txXfrm>
    </dsp:sp>
    <dsp:sp modelId="{95E0496C-D288-4235-BAB2-7332F6DCBC23}">
      <dsp:nvSpPr>
        <dsp:cNvPr id="0" name=""/>
        <dsp:cNvSpPr/>
      </dsp:nvSpPr>
      <dsp:spPr>
        <a:xfrm>
          <a:off x="1712149" y="2373360"/>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Cardiology</a:t>
          </a:r>
        </a:p>
      </dsp:txBody>
      <dsp:txXfrm>
        <a:off x="1712149" y="2373360"/>
        <a:ext cx="1694369" cy="1016621"/>
      </dsp:txXfrm>
    </dsp:sp>
    <dsp:sp modelId="{9E9EDF87-D16D-457A-84AB-4B425F8591AE}">
      <dsp:nvSpPr>
        <dsp:cNvPr id="0" name=""/>
        <dsp:cNvSpPr/>
      </dsp:nvSpPr>
      <dsp:spPr>
        <a:xfrm>
          <a:off x="3575956" y="2373360"/>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Dermatology</a:t>
          </a:r>
        </a:p>
      </dsp:txBody>
      <dsp:txXfrm>
        <a:off x="3575956" y="2373360"/>
        <a:ext cx="1694369" cy="1016621"/>
      </dsp:txXfrm>
    </dsp:sp>
    <dsp:sp modelId="{8660DC2D-9E99-4D1F-BAFB-B4AF0A1BDB7E}">
      <dsp:nvSpPr>
        <dsp:cNvPr id="0" name=""/>
        <dsp:cNvSpPr/>
      </dsp:nvSpPr>
      <dsp:spPr>
        <a:xfrm>
          <a:off x="5439762" y="2373360"/>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Pediatrics</a:t>
          </a:r>
        </a:p>
      </dsp:txBody>
      <dsp:txXfrm>
        <a:off x="5439762" y="2373360"/>
        <a:ext cx="1694369" cy="1016621"/>
      </dsp:txXfrm>
    </dsp:sp>
    <dsp:sp modelId="{FA16537F-7AB2-4D14-A29D-922F5EE02A23}">
      <dsp:nvSpPr>
        <dsp:cNvPr id="0" name=""/>
        <dsp:cNvSpPr/>
      </dsp:nvSpPr>
      <dsp:spPr>
        <a:xfrm>
          <a:off x="7303569" y="2373360"/>
          <a:ext cx="1694369" cy="1016621"/>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i="0" kern="1200">
              <a:solidFill>
                <a:srgbClr val="FFA700"/>
              </a:solidFill>
              <a:latin typeface="Inter Medium" panose="02000503000000020004" pitchFamily="2" charset="0"/>
              <a:ea typeface="Inter Medium" panose="02000503000000020004" pitchFamily="2" charset="0"/>
            </a:rPr>
            <a:t>Urology</a:t>
          </a:r>
        </a:p>
      </dsp:txBody>
      <dsp:txXfrm>
        <a:off x="7303569" y="2373360"/>
        <a:ext cx="1694369" cy="10166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8733EF-7E51-4B6D-9A6E-A75AC1F3488E}">
      <dsp:nvSpPr>
        <dsp:cNvPr id="0" name=""/>
        <dsp:cNvSpPr/>
      </dsp:nvSpPr>
      <dsp:spPr>
        <a:xfrm>
          <a:off x="526336"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dirty="0" err="1">
              <a:solidFill>
                <a:srgbClr val="FFA700"/>
              </a:solidFill>
              <a:latin typeface="Inter Medium" panose="02000503000000020004" pitchFamily="2" charset="0"/>
              <a:ea typeface="Inter Medium" panose="02000503000000020004" pitchFamily="2" charset="0"/>
            </a:rPr>
            <a:t>DrChrono</a:t>
          </a:r>
          <a:endParaRPr lang="en-US" sz="1400" b="0" i="0" kern="1200" dirty="0">
            <a:solidFill>
              <a:srgbClr val="FFA700"/>
            </a:solidFill>
            <a:latin typeface="Inter Medium" panose="02000503000000020004" pitchFamily="2" charset="0"/>
            <a:ea typeface="Inter Medium" panose="02000503000000020004" pitchFamily="2" charset="0"/>
          </a:endParaRPr>
        </a:p>
      </dsp:txBody>
      <dsp:txXfrm>
        <a:off x="526336" y="2520"/>
        <a:ext cx="1357743" cy="814646"/>
      </dsp:txXfrm>
    </dsp:sp>
    <dsp:sp modelId="{06D231E5-790E-466B-AC89-CFD82047C87C}">
      <dsp:nvSpPr>
        <dsp:cNvPr id="0" name=""/>
        <dsp:cNvSpPr/>
      </dsp:nvSpPr>
      <dsp:spPr>
        <a:xfrm>
          <a:off x="2019854"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Eclipse EHR ExScribe</a:t>
          </a:r>
        </a:p>
      </dsp:txBody>
      <dsp:txXfrm>
        <a:off x="2019854" y="2520"/>
        <a:ext cx="1357743" cy="814646"/>
      </dsp:txXfrm>
    </dsp:sp>
    <dsp:sp modelId="{9531845E-EA5B-4D00-96C1-B55E546DA5B9}">
      <dsp:nvSpPr>
        <dsp:cNvPr id="0" name=""/>
        <dsp:cNvSpPr/>
      </dsp:nvSpPr>
      <dsp:spPr>
        <a:xfrm>
          <a:off x="3513372"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Healthfusion Meditouch</a:t>
          </a:r>
        </a:p>
      </dsp:txBody>
      <dsp:txXfrm>
        <a:off x="3513372" y="2520"/>
        <a:ext cx="1357743" cy="814646"/>
      </dsp:txXfrm>
    </dsp:sp>
    <dsp:sp modelId="{B57C47D4-AD25-473D-BB24-70572B08A56C}">
      <dsp:nvSpPr>
        <dsp:cNvPr id="0" name=""/>
        <dsp:cNvSpPr/>
      </dsp:nvSpPr>
      <dsp:spPr>
        <a:xfrm>
          <a:off x="5006890"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Meditab</a:t>
          </a:r>
        </a:p>
      </dsp:txBody>
      <dsp:txXfrm>
        <a:off x="5006890" y="2520"/>
        <a:ext cx="1357743" cy="814646"/>
      </dsp:txXfrm>
    </dsp:sp>
    <dsp:sp modelId="{97C56412-C202-4729-BE11-D4928B87B2FC}">
      <dsp:nvSpPr>
        <dsp:cNvPr id="0" name=""/>
        <dsp:cNvSpPr/>
      </dsp:nvSpPr>
      <dsp:spPr>
        <a:xfrm>
          <a:off x="6500408"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Nextech</a:t>
          </a:r>
        </a:p>
      </dsp:txBody>
      <dsp:txXfrm>
        <a:off x="6500408" y="2520"/>
        <a:ext cx="1357743" cy="814646"/>
      </dsp:txXfrm>
    </dsp:sp>
    <dsp:sp modelId="{E35574BA-476D-4993-9733-0A539A4955B1}">
      <dsp:nvSpPr>
        <dsp:cNvPr id="0" name=""/>
        <dsp:cNvSpPr/>
      </dsp:nvSpPr>
      <dsp:spPr>
        <a:xfrm>
          <a:off x="7993926" y="252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Office Ally</a:t>
          </a:r>
        </a:p>
      </dsp:txBody>
      <dsp:txXfrm>
        <a:off x="7993926" y="2520"/>
        <a:ext cx="1357743" cy="814646"/>
      </dsp:txXfrm>
    </dsp:sp>
    <dsp:sp modelId="{0EC99CE9-BBD6-4EFD-A9EC-9D71FC107DFC}">
      <dsp:nvSpPr>
        <dsp:cNvPr id="0" name=""/>
        <dsp:cNvSpPr/>
      </dsp:nvSpPr>
      <dsp:spPr>
        <a:xfrm>
          <a:off x="526336"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OmniMD</a:t>
          </a:r>
        </a:p>
      </dsp:txBody>
      <dsp:txXfrm>
        <a:off x="526336" y="952940"/>
        <a:ext cx="1357743" cy="814646"/>
      </dsp:txXfrm>
    </dsp:sp>
    <dsp:sp modelId="{663AD981-81AB-4E64-9E98-9A46C2FA415C}">
      <dsp:nvSpPr>
        <dsp:cNvPr id="0" name=""/>
        <dsp:cNvSpPr/>
      </dsp:nvSpPr>
      <dsp:spPr>
        <a:xfrm>
          <a:off x="2019854"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OncoEMR</a:t>
          </a:r>
        </a:p>
      </dsp:txBody>
      <dsp:txXfrm>
        <a:off x="2019854" y="952940"/>
        <a:ext cx="1357743" cy="814646"/>
      </dsp:txXfrm>
    </dsp:sp>
    <dsp:sp modelId="{BAAC3942-A40E-4BA6-BB7B-F894645C8C20}">
      <dsp:nvSpPr>
        <dsp:cNvPr id="0" name=""/>
        <dsp:cNvSpPr/>
      </dsp:nvSpPr>
      <dsp:spPr>
        <a:xfrm>
          <a:off x="3513372"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dirty="0" err="1">
              <a:solidFill>
                <a:srgbClr val="FFA700"/>
              </a:solidFill>
              <a:latin typeface="Inter Medium" panose="02000503000000020004" pitchFamily="2" charset="0"/>
              <a:ea typeface="Inter Medium" panose="02000503000000020004" pitchFamily="2" charset="0"/>
            </a:rPr>
            <a:t>TherapyNotes</a:t>
          </a:r>
          <a:endParaRPr lang="en-US" sz="1400" b="0" i="0" kern="1200" dirty="0">
            <a:solidFill>
              <a:srgbClr val="FFA700"/>
            </a:solidFill>
            <a:latin typeface="Inter Medium" panose="02000503000000020004" pitchFamily="2" charset="0"/>
            <a:ea typeface="Inter Medium" panose="02000503000000020004" pitchFamily="2" charset="0"/>
          </a:endParaRPr>
        </a:p>
      </dsp:txBody>
      <dsp:txXfrm>
        <a:off x="3513372" y="952940"/>
        <a:ext cx="1357743" cy="814646"/>
      </dsp:txXfrm>
    </dsp:sp>
    <dsp:sp modelId="{765FBDDF-BD64-484A-AB30-E4447E213021}">
      <dsp:nvSpPr>
        <dsp:cNvPr id="0" name=""/>
        <dsp:cNvSpPr/>
      </dsp:nvSpPr>
      <dsp:spPr>
        <a:xfrm>
          <a:off x="5006890"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Trimmed</a:t>
          </a:r>
        </a:p>
      </dsp:txBody>
      <dsp:txXfrm>
        <a:off x="5006890" y="952940"/>
        <a:ext cx="1357743" cy="814646"/>
      </dsp:txXfrm>
    </dsp:sp>
    <dsp:sp modelId="{D8FBAEE7-6BCC-40F1-962A-A63AF0158773}">
      <dsp:nvSpPr>
        <dsp:cNvPr id="0" name=""/>
        <dsp:cNvSpPr/>
      </dsp:nvSpPr>
      <dsp:spPr>
        <a:xfrm>
          <a:off x="6500408"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a:solidFill>
                <a:srgbClr val="FFA700"/>
              </a:solidFill>
              <a:latin typeface="Inter Medium" panose="02000503000000020004" pitchFamily="2" charset="0"/>
              <a:ea typeface="Inter Medium" panose="02000503000000020004" pitchFamily="2" charset="0"/>
            </a:rPr>
            <a:t>UroChart</a:t>
          </a:r>
        </a:p>
      </dsp:txBody>
      <dsp:txXfrm>
        <a:off x="6500408" y="952940"/>
        <a:ext cx="1357743" cy="814646"/>
      </dsp:txXfrm>
    </dsp:sp>
    <dsp:sp modelId="{4483130B-C4B7-4BFA-8CE5-989A4BC6FA34}">
      <dsp:nvSpPr>
        <dsp:cNvPr id="0" name=""/>
        <dsp:cNvSpPr/>
      </dsp:nvSpPr>
      <dsp:spPr>
        <a:xfrm>
          <a:off x="7993926" y="952940"/>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NextGen</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7993926" y="952940"/>
        <a:ext cx="1357743" cy="814646"/>
      </dsp:txXfrm>
    </dsp:sp>
    <dsp:sp modelId="{321DF0E3-8AC2-4628-8D4F-603F8B24639C}">
      <dsp:nvSpPr>
        <dsp:cNvPr id="0" name=""/>
        <dsp:cNvSpPr/>
      </dsp:nvSpPr>
      <dsp:spPr>
        <a:xfrm>
          <a:off x="526336"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Practice Fusion</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526336" y="1903361"/>
        <a:ext cx="1357743" cy="814646"/>
      </dsp:txXfrm>
    </dsp:sp>
    <dsp:sp modelId="{D4D52FE4-66BF-48FC-807D-290ACF2A7A8B}">
      <dsp:nvSpPr>
        <dsp:cNvPr id="0" name=""/>
        <dsp:cNvSpPr/>
      </dsp:nvSpPr>
      <dsp:spPr>
        <a:xfrm>
          <a:off x="2019854"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Athena</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2019854" y="1903361"/>
        <a:ext cx="1357743" cy="814646"/>
      </dsp:txXfrm>
    </dsp:sp>
    <dsp:sp modelId="{0EB298FF-EA5E-4E40-8632-F225C459A108}">
      <dsp:nvSpPr>
        <dsp:cNvPr id="0" name=""/>
        <dsp:cNvSpPr/>
      </dsp:nvSpPr>
      <dsp:spPr>
        <a:xfrm>
          <a:off x="3513372"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McKesson IKnowMed</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3513372" y="1903361"/>
        <a:ext cx="1357743" cy="814646"/>
      </dsp:txXfrm>
    </dsp:sp>
    <dsp:sp modelId="{76591946-E31E-475E-84A5-5681B4423C1A}">
      <dsp:nvSpPr>
        <dsp:cNvPr id="0" name=""/>
        <dsp:cNvSpPr/>
      </dsp:nvSpPr>
      <dsp:spPr>
        <a:xfrm>
          <a:off x="5006890"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GEMMS</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5006890" y="1903361"/>
        <a:ext cx="1357743" cy="814646"/>
      </dsp:txXfrm>
    </dsp:sp>
    <dsp:sp modelId="{E069C474-0AFF-455D-A317-00D40D6E3EA6}">
      <dsp:nvSpPr>
        <dsp:cNvPr id="0" name=""/>
        <dsp:cNvSpPr/>
      </dsp:nvSpPr>
      <dsp:spPr>
        <a:xfrm>
          <a:off x="6500408"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eClinical</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6500408" y="1903361"/>
        <a:ext cx="1357743" cy="814646"/>
      </dsp:txXfrm>
    </dsp:sp>
    <dsp:sp modelId="{86A1A9B6-8D93-412A-BD62-36E013FA5853}">
      <dsp:nvSpPr>
        <dsp:cNvPr id="0" name=""/>
        <dsp:cNvSpPr/>
      </dsp:nvSpPr>
      <dsp:spPr>
        <a:xfrm>
          <a:off x="7993926" y="190336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eMDs</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7993926" y="1903361"/>
        <a:ext cx="1357743" cy="814646"/>
      </dsp:txXfrm>
    </dsp:sp>
    <dsp:sp modelId="{2EC7EC77-AA4F-4A28-BF1B-BFDBDF85B8E6}">
      <dsp:nvSpPr>
        <dsp:cNvPr id="0" name=""/>
        <dsp:cNvSpPr/>
      </dsp:nvSpPr>
      <dsp:spPr>
        <a:xfrm>
          <a:off x="1273095" y="285378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AllScripts Pro (aka Veradigm)</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1273095" y="2853781"/>
        <a:ext cx="1357743" cy="814646"/>
      </dsp:txXfrm>
    </dsp:sp>
    <dsp:sp modelId="{51B3C086-934C-4FC0-9162-B0C7D82F0DE0}">
      <dsp:nvSpPr>
        <dsp:cNvPr id="0" name=""/>
        <dsp:cNvSpPr/>
      </dsp:nvSpPr>
      <dsp:spPr>
        <a:xfrm>
          <a:off x="2766613" y="285378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Medent</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2766613" y="2853781"/>
        <a:ext cx="1357743" cy="814646"/>
      </dsp:txXfrm>
    </dsp:sp>
    <dsp:sp modelId="{B51CC0A6-ADF5-43B0-904E-2B190C0A332E}">
      <dsp:nvSpPr>
        <dsp:cNvPr id="0" name=""/>
        <dsp:cNvSpPr/>
      </dsp:nvSpPr>
      <dsp:spPr>
        <a:xfrm>
          <a:off x="4260131" y="285378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Micro MD</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4260131" y="2853781"/>
        <a:ext cx="1357743" cy="814646"/>
      </dsp:txXfrm>
    </dsp:sp>
    <dsp:sp modelId="{81DC01D8-4415-49A8-AA6D-8EBB796D2E1D}">
      <dsp:nvSpPr>
        <dsp:cNvPr id="0" name=""/>
        <dsp:cNvSpPr/>
      </dsp:nvSpPr>
      <dsp:spPr>
        <a:xfrm>
          <a:off x="5753649" y="285378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SRS</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5753649" y="2853781"/>
        <a:ext cx="1357743" cy="814646"/>
      </dsp:txXfrm>
    </dsp:sp>
    <dsp:sp modelId="{7DAEEEF0-E0B7-4851-A74A-9C59DDB154D8}">
      <dsp:nvSpPr>
        <dsp:cNvPr id="0" name=""/>
        <dsp:cNvSpPr/>
      </dsp:nvSpPr>
      <dsp:spPr>
        <a:xfrm>
          <a:off x="7247167" y="2853781"/>
          <a:ext cx="1357743" cy="814646"/>
        </a:xfrm>
        <a:prstGeom prst="rect">
          <a:avLst/>
        </a:prstGeom>
        <a:solidFill>
          <a:srgbClr val="003B7C"/>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solidFill>
                <a:srgbClr val="FFA700"/>
              </a:solidFill>
              <a:latin typeface="Inter Medium" panose="02000503000000020004" pitchFamily="2" charset="0"/>
              <a:ea typeface="Inter Medium" panose="02000503000000020004" pitchFamily="2" charset="0"/>
            </a:rPr>
            <a:t>Aprima</a:t>
          </a:r>
          <a:endParaRPr lang="en-US" sz="1400" b="0" i="0" kern="1200">
            <a:solidFill>
              <a:srgbClr val="FFA700"/>
            </a:solidFill>
            <a:latin typeface="Inter Medium" panose="02000503000000020004" pitchFamily="2" charset="0"/>
            <a:ea typeface="Inter Medium" panose="02000503000000020004" pitchFamily="2" charset="0"/>
          </a:endParaRPr>
        </a:p>
      </dsp:txBody>
      <dsp:txXfrm>
        <a:off x="7247167" y="2853781"/>
        <a:ext cx="1357743" cy="814646"/>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FF1114-F85F-F342-98BF-F34C7C06715E}" type="datetimeFigureOut">
              <a:rPr lang="en-US" smtClean="0"/>
              <a:t>6/12/24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AA1FBA-D085-5F4C-A6FA-71B8A0DCD033}" type="slidenum">
              <a:rPr lang="en-US" smtClean="0"/>
              <a:t>‹#›</a:t>
            </a:fld>
            <a:endParaRPr lang="en-US"/>
          </a:p>
        </p:txBody>
      </p:sp>
    </p:spTree>
    <p:extLst>
      <p:ext uri="{BB962C8B-B14F-4D97-AF65-F5344CB8AC3E}">
        <p14:creationId xmlns:p14="http://schemas.microsoft.com/office/powerpoint/2010/main" val="3707009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80726-F84A-425E-1CF7-5442B4A5DA0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E25A350-0B56-3768-FD1D-F069D5815F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F2B6012-5632-A8B1-F3A9-54172029AECE}"/>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5" name="Footer Placeholder 4">
            <a:extLst>
              <a:ext uri="{FF2B5EF4-FFF2-40B4-BE49-F238E27FC236}">
                <a16:creationId xmlns:a16="http://schemas.microsoft.com/office/drawing/2014/main" id="{21A2DE2A-FDE7-51A6-5E07-97C007EB12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A3CF0-EF96-5925-576C-C927DA337DBA}"/>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1482071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43412-222C-A7A5-72F9-175E58AC2CF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58EA06-83E2-4D55-7A39-497C80EF000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814139-D9A7-B8C4-C258-A50AC40EEAC6}"/>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5" name="Footer Placeholder 4">
            <a:extLst>
              <a:ext uri="{FF2B5EF4-FFF2-40B4-BE49-F238E27FC236}">
                <a16:creationId xmlns:a16="http://schemas.microsoft.com/office/drawing/2014/main" id="{4B7BA9C4-75DC-2C96-CB05-821C026D9C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C81466-67CD-516B-413E-0CB9B33B6A96}"/>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3866048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DAC8F2-F39C-5278-3073-308D5E0982D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E9C934-BC33-8E72-D65D-F2E33C1AF0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2D04A6-9939-7944-21D8-63E0408BBA61}"/>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5" name="Footer Placeholder 4">
            <a:extLst>
              <a:ext uri="{FF2B5EF4-FFF2-40B4-BE49-F238E27FC236}">
                <a16:creationId xmlns:a16="http://schemas.microsoft.com/office/drawing/2014/main" id="{6B33758F-3121-2200-C8C9-B0B5C30CE4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1FF5C1-42B4-F317-C919-DAA641381479}"/>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15621627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DF356CA-26B3-3945-A2EF-FF57AC615096}"/>
              </a:ext>
            </a:extLst>
          </p:cNvPr>
          <p:cNvSpPr/>
          <p:nvPr userDrawn="1"/>
        </p:nvSpPr>
        <p:spPr>
          <a:xfrm>
            <a:off x="0" y="0"/>
            <a:ext cx="12192000" cy="426720"/>
          </a:xfrm>
          <a:prstGeom prst="rect">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sp>
        <p:nvSpPr>
          <p:cNvPr id="13" name="Rectangle 12">
            <a:extLst>
              <a:ext uri="{FF2B5EF4-FFF2-40B4-BE49-F238E27FC236}">
                <a16:creationId xmlns:a16="http://schemas.microsoft.com/office/drawing/2014/main" id="{E6B59D75-6DA2-D74A-B7F8-6A5462CF3E85}"/>
              </a:ext>
            </a:extLst>
          </p:cNvPr>
          <p:cNvSpPr/>
          <p:nvPr userDrawn="1"/>
        </p:nvSpPr>
        <p:spPr>
          <a:xfrm>
            <a:off x="0" y="6431279"/>
            <a:ext cx="12192000" cy="426721"/>
          </a:xfrm>
          <a:prstGeom prst="rect">
            <a:avLst/>
          </a:prstGeom>
          <a:solidFill>
            <a:srgbClr val="003B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sp>
        <p:nvSpPr>
          <p:cNvPr id="5" name="TextBox 4">
            <a:extLst>
              <a:ext uri="{FF2B5EF4-FFF2-40B4-BE49-F238E27FC236}">
                <a16:creationId xmlns:a16="http://schemas.microsoft.com/office/drawing/2014/main" id="{35A9D8F6-69B7-984D-9917-E404B240F205}"/>
              </a:ext>
            </a:extLst>
          </p:cNvPr>
          <p:cNvSpPr txBox="1"/>
          <p:nvPr userDrawn="1"/>
        </p:nvSpPr>
        <p:spPr>
          <a:xfrm>
            <a:off x="1539240" y="1181100"/>
            <a:ext cx="184731" cy="369332"/>
          </a:xfrm>
          <a:prstGeom prst="rect">
            <a:avLst/>
          </a:prstGeom>
          <a:noFill/>
        </p:spPr>
        <p:txBody>
          <a:bodyPr wrap="none" rtlCol="0">
            <a:spAutoFit/>
          </a:bodyPr>
          <a:lstStyle/>
          <a:p>
            <a:endParaRPr lang="en-US" b="0" i="0" dirty="0">
              <a:latin typeface="Inter" panose="02000503000000020004" pitchFamily="2" charset="0"/>
            </a:endParaRPr>
          </a:p>
        </p:txBody>
      </p:sp>
      <p:sp>
        <p:nvSpPr>
          <p:cNvPr id="6" name="Rectangle 5">
            <a:extLst>
              <a:ext uri="{FF2B5EF4-FFF2-40B4-BE49-F238E27FC236}">
                <a16:creationId xmlns:a16="http://schemas.microsoft.com/office/drawing/2014/main" id="{0CDB3732-8FF9-EB4C-9A60-08D13F23B2B3}"/>
              </a:ext>
            </a:extLst>
          </p:cNvPr>
          <p:cNvSpPr/>
          <p:nvPr userDrawn="1"/>
        </p:nvSpPr>
        <p:spPr>
          <a:xfrm>
            <a:off x="1556951" y="2527739"/>
            <a:ext cx="9119287" cy="465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spTree>
    <p:extLst>
      <p:ext uri="{BB962C8B-B14F-4D97-AF65-F5344CB8AC3E}">
        <p14:creationId xmlns:p14="http://schemas.microsoft.com/office/powerpoint/2010/main" val="3323390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with Subhea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82C183-452B-E14A-A6F1-33AD2D40FD2B}"/>
              </a:ext>
            </a:extLst>
          </p:cNvPr>
          <p:cNvSpPr/>
          <p:nvPr userDrawn="1"/>
        </p:nvSpPr>
        <p:spPr>
          <a:xfrm>
            <a:off x="0" y="0"/>
            <a:ext cx="12192000" cy="426720"/>
          </a:xfrm>
          <a:prstGeom prst="rect">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sp>
        <p:nvSpPr>
          <p:cNvPr id="9" name="Rectangle 8">
            <a:extLst>
              <a:ext uri="{FF2B5EF4-FFF2-40B4-BE49-F238E27FC236}">
                <a16:creationId xmlns:a16="http://schemas.microsoft.com/office/drawing/2014/main" id="{07805D7D-163A-EB44-B5E8-684A1714244B}"/>
              </a:ext>
            </a:extLst>
          </p:cNvPr>
          <p:cNvSpPr/>
          <p:nvPr userDrawn="1"/>
        </p:nvSpPr>
        <p:spPr>
          <a:xfrm>
            <a:off x="0" y="5947719"/>
            <a:ext cx="12192000" cy="910281"/>
          </a:xfrm>
          <a:prstGeom prst="rect">
            <a:avLst/>
          </a:prstGeom>
          <a:solidFill>
            <a:srgbClr val="003B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pic>
        <p:nvPicPr>
          <p:cNvPr id="10" name="Picture 9">
            <a:extLst>
              <a:ext uri="{FF2B5EF4-FFF2-40B4-BE49-F238E27FC236}">
                <a16:creationId xmlns:a16="http://schemas.microsoft.com/office/drawing/2014/main" id="{1D8C3F44-7A3D-0E40-A21A-00E278966C4C}"/>
              </a:ext>
            </a:extLst>
          </p:cNvPr>
          <p:cNvPicPr>
            <a:picLocks noChangeAspect="1"/>
          </p:cNvPicPr>
          <p:nvPr userDrawn="1"/>
        </p:nvPicPr>
        <p:blipFill>
          <a:blip r:embed="rId2"/>
          <a:stretch>
            <a:fillRect/>
          </a:stretch>
        </p:blipFill>
        <p:spPr>
          <a:xfrm>
            <a:off x="5412860" y="6101871"/>
            <a:ext cx="1366280" cy="614368"/>
          </a:xfrm>
          <a:prstGeom prst="rect">
            <a:avLst/>
          </a:prstGeom>
        </p:spPr>
      </p:pic>
      <p:cxnSp>
        <p:nvCxnSpPr>
          <p:cNvPr id="6" name="Straight Connector 5">
            <a:extLst>
              <a:ext uri="{FF2B5EF4-FFF2-40B4-BE49-F238E27FC236}">
                <a16:creationId xmlns:a16="http://schemas.microsoft.com/office/drawing/2014/main" id="{268D2A52-B173-2742-8AE1-BE3194EAA1D4}"/>
              </a:ext>
            </a:extLst>
          </p:cNvPr>
          <p:cNvCxnSpPr/>
          <p:nvPr userDrawn="1"/>
        </p:nvCxnSpPr>
        <p:spPr>
          <a:xfrm>
            <a:off x="838200" y="1604261"/>
            <a:ext cx="7959811" cy="0"/>
          </a:xfrm>
          <a:prstGeom prst="line">
            <a:avLst/>
          </a:prstGeom>
          <a:ln w="38100">
            <a:solidFill>
              <a:srgbClr val="2C3D72"/>
            </a:solidFill>
          </a:ln>
        </p:spPr>
        <p:style>
          <a:lnRef idx="1">
            <a:schemeClr val="accent1"/>
          </a:lnRef>
          <a:fillRef idx="0">
            <a:schemeClr val="accent1"/>
          </a:fillRef>
          <a:effectRef idx="0">
            <a:schemeClr val="accent1"/>
          </a:effectRef>
          <a:fontRef idx="minor">
            <a:schemeClr val="tx1"/>
          </a:fontRef>
        </p:style>
      </p:cxnSp>
      <p:sp>
        <p:nvSpPr>
          <p:cNvPr id="7" name="Title Placeholder 1">
            <a:extLst>
              <a:ext uri="{FF2B5EF4-FFF2-40B4-BE49-F238E27FC236}">
                <a16:creationId xmlns:a16="http://schemas.microsoft.com/office/drawing/2014/main" id="{553CAEB0-D07A-5F41-AF09-02C9AB691EBF}"/>
              </a:ext>
            </a:extLst>
          </p:cNvPr>
          <p:cNvSpPr>
            <a:spLocks noGrp="1"/>
          </p:cNvSpPr>
          <p:nvPr>
            <p:ph type="title"/>
          </p:nvPr>
        </p:nvSpPr>
        <p:spPr>
          <a:xfrm>
            <a:off x="716713" y="889686"/>
            <a:ext cx="10709337" cy="681615"/>
          </a:xfrm>
          <a:prstGeom prst="rect">
            <a:avLst/>
          </a:prstGeom>
        </p:spPr>
        <p:txBody>
          <a:bodyPr vert="horz" lIns="91440" tIns="45720" rIns="91440" bIns="45720" rtlCol="0" anchor="ctr">
            <a:normAutofit/>
          </a:bodyPr>
          <a:lstStyle>
            <a:lvl1pPr>
              <a:defRPr sz="4000"/>
            </a:lvl1pPr>
          </a:lstStyle>
          <a:p>
            <a:r>
              <a:rPr lang="en-US" dirty="0"/>
              <a:t>Click to edit Master title style</a:t>
            </a:r>
          </a:p>
        </p:txBody>
      </p:sp>
      <p:sp>
        <p:nvSpPr>
          <p:cNvPr id="14" name="Content Placeholder 13">
            <a:extLst>
              <a:ext uri="{FF2B5EF4-FFF2-40B4-BE49-F238E27FC236}">
                <a16:creationId xmlns:a16="http://schemas.microsoft.com/office/drawing/2014/main" id="{7B113E63-22DD-8E40-BABD-63154854B622}"/>
              </a:ext>
            </a:extLst>
          </p:cNvPr>
          <p:cNvSpPr>
            <a:spLocks noGrp="1"/>
          </p:cNvSpPr>
          <p:nvPr>
            <p:ph sz="quarter" idx="10"/>
          </p:nvPr>
        </p:nvSpPr>
        <p:spPr>
          <a:xfrm>
            <a:off x="716713" y="2139625"/>
            <a:ext cx="10710089" cy="3391225"/>
          </a:xfrm>
          <a:prstGeom prst="rect">
            <a:avLst/>
          </a:prstGeom>
        </p:spPr>
        <p:txBody>
          <a:bodyPr/>
          <a:lstStyle>
            <a:lvl1pPr>
              <a:defRPr sz="2000"/>
            </a:lvl1pPr>
            <a:lvl2pPr>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18">
            <a:extLst>
              <a:ext uri="{FF2B5EF4-FFF2-40B4-BE49-F238E27FC236}">
                <a16:creationId xmlns:a16="http://schemas.microsoft.com/office/drawing/2014/main" id="{067CABEE-AA32-2541-9C2D-774A8E5DF98C}"/>
              </a:ext>
            </a:extLst>
          </p:cNvPr>
          <p:cNvSpPr>
            <a:spLocks noGrp="1"/>
          </p:cNvSpPr>
          <p:nvPr>
            <p:ph type="body" sz="quarter" idx="11" hasCustomPrompt="1"/>
          </p:nvPr>
        </p:nvSpPr>
        <p:spPr>
          <a:xfrm>
            <a:off x="715963" y="1692132"/>
            <a:ext cx="307142" cy="426712"/>
          </a:xfrm>
          <a:prstGeom prst="rect">
            <a:avLst/>
          </a:prstGeom>
        </p:spPr>
        <p:txBody>
          <a:bodyPr>
            <a:normAutofit/>
          </a:bodyPr>
          <a:lstStyle>
            <a:lvl1pPr marL="0" indent="0">
              <a:buNone/>
              <a:defRPr sz="2400">
                <a:solidFill>
                  <a:srgbClr val="FFA700"/>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22" name="Text Placeholder 21">
            <a:extLst>
              <a:ext uri="{FF2B5EF4-FFF2-40B4-BE49-F238E27FC236}">
                <a16:creationId xmlns:a16="http://schemas.microsoft.com/office/drawing/2014/main" id="{2FB44954-6496-054F-9923-9B8C4023A068}"/>
              </a:ext>
            </a:extLst>
          </p:cNvPr>
          <p:cNvSpPr>
            <a:spLocks noGrp="1"/>
          </p:cNvSpPr>
          <p:nvPr>
            <p:ph type="body" sz="quarter" idx="12"/>
          </p:nvPr>
        </p:nvSpPr>
        <p:spPr>
          <a:xfrm>
            <a:off x="953080" y="1712913"/>
            <a:ext cx="10404475" cy="426720"/>
          </a:xfrm>
          <a:prstGeom prst="rect">
            <a:avLst/>
          </a:prstGeom>
        </p:spPr>
        <p:txBody>
          <a:bodyPr>
            <a:normAutofit/>
          </a:bodyPr>
          <a:lstStyle>
            <a:lvl1pPr marL="0" indent="0">
              <a:buNone/>
              <a:defRPr sz="2400" b="1" spc="-100" baseline="0">
                <a:solidFill>
                  <a:srgbClr val="003B7C"/>
                </a:solidFill>
              </a:defRPr>
            </a:lvl1pPr>
            <a:lvl2pPr marL="457200" indent="0">
              <a:buNone/>
              <a:defRPr spc="-100" baseline="0">
                <a:solidFill>
                  <a:srgbClr val="003B7C"/>
                </a:solidFill>
              </a:defRPr>
            </a:lvl2pPr>
            <a:lvl3pPr marL="914400" indent="0">
              <a:buNone/>
              <a:defRPr spc="-100" baseline="0">
                <a:solidFill>
                  <a:srgbClr val="003B7C"/>
                </a:solidFill>
              </a:defRPr>
            </a:lvl3pPr>
            <a:lvl4pPr marL="1371600" indent="0">
              <a:buNone/>
              <a:defRPr spc="-100" baseline="0">
                <a:solidFill>
                  <a:srgbClr val="003B7C"/>
                </a:solidFill>
              </a:defRPr>
            </a:lvl4pPr>
            <a:lvl5pPr marL="1828800" indent="0">
              <a:buNone/>
              <a:defRPr spc="-100" baseline="0">
                <a:solidFill>
                  <a:srgbClr val="003B7C"/>
                </a:solidFill>
              </a:defRPr>
            </a:lvl5pPr>
          </a:lstStyle>
          <a:p>
            <a:pPr lvl="0"/>
            <a:r>
              <a:rPr lang="en-US" dirty="0"/>
              <a:t>Click to edit Master text styles</a:t>
            </a:r>
          </a:p>
        </p:txBody>
      </p:sp>
    </p:spTree>
    <p:extLst>
      <p:ext uri="{BB962C8B-B14F-4D97-AF65-F5344CB8AC3E}">
        <p14:creationId xmlns:p14="http://schemas.microsoft.com/office/powerpoint/2010/main" val="14506655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1FD4-1A0D-4F31-B868-4FE99442297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17C66C5A-1E2D-1862-49C0-C0E2DF064D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61AABA77-9591-1B8F-2622-9AF717C90962}"/>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5" name="Footer Placeholder 4">
            <a:extLst>
              <a:ext uri="{FF2B5EF4-FFF2-40B4-BE49-F238E27FC236}">
                <a16:creationId xmlns:a16="http://schemas.microsoft.com/office/drawing/2014/main" id="{1C590322-8176-DA45-4AE4-4D59CA6E23B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E884417B-982F-FF3D-8302-066E57A09526}"/>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9232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CCB73-92B0-C698-9A53-470A55352353}"/>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2B2E155B-372C-383C-30EB-7984D4C7977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33380DDD-96A5-D78B-69FB-467A80E5ED89}"/>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5" name="Footer Placeholder 4">
            <a:extLst>
              <a:ext uri="{FF2B5EF4-FFF2-40B4-BE49-F238E27FC236}">
                <a16:creationId xmlns:a16="http://schemas.microsoft.com/office/drawing/2014/main" id="{9282A901-DDF2-3193-4503-9CC3ECE8F13A}"/>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13D5E2B-52BD-4821-393A-EC93563E1EE0}"/>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3587511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AB7D5-8962-7333-220D-93CB5B32CED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D6D4FBFE-E8B6-2BAF-6CE8-053EF8272A6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6840C8-ADCB-8C71-9517-70D726A46C98}"/>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5" name="Footer Placeholder 4">
            <a:extLst>
              <a:ext uri="{FF2B5EF4-FFF2-40B4-BE49-F238E27FC236}">
                <a16:creationId xmlns:a16="http://schemas.microsoft.com/office/drawing/2014/main" id="{263F7004-59EB-61E8-A935-28650CDAF1A2}"/>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0B3C5D3F-833E-7AFF-BE7D-CC5481A7368B}"/>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2025803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E6494-D492-2014-81BD-109CF5C05A5F}"/>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F7D17E4A-2818-1E9F-DF7C-C183DC3CA11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10A52561-CB64-5687-4558-739BCB8EA9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B15E725D-F443-D022-1DD6-DFF374B68A5A}"/>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6" name="Footer Placeholder 5">
            <a:extLst>
              <a:ext uri="{FF2B5EF4-FFF2-40B4-BE49-F238E27FC236}">
                <a16:creationId xmlns:a16="http://schemas.microsoft.com/office/drawing/2014/main" id="{5D752900-05C9-53A4-B91C-FDFC166240CB}"/>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D075990C-725D-B5E7-0ACE-7CFD175A62B1}"/>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8213723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6EB60C-9CAB-BF09-3E99-768702A6BD20}"/>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E303B30D-D520-6BB4-3E2C-E00AE0C5A19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2CDFC2-40DD-8364-C287-04BCAD22DD3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BD659285-9B2E-7732-7336-367CD6F0D3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1B03B5-0517-774A-D5F6-8E6A174CCC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00B117FD-1D36-8F3A-8466-9694C4F07C3C}"/>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8" name="Footer Placeholder 7">
            <a:extLst>
              <a:ext uri="{FF2B5EF4-FFF2-40B4-BE49-F238E27FC236}">
                <a16:creationId xmlns:a16="http://schemas.microsoft.com/office/drawing/2014/main" id="{380B1539-E840-298A-99D5-14345A1441A1}"/>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E7610EA8-3B13-2F7C-9139-A4F1383008B5}"/>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4174968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0CE08-932C-A51B-1146-9CD3D571418C}"/>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020786AF-45B0-9519-43C4-9EA62B786C9F}"/>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4" name="Footer Placeholder 3">
            <a:extLst>
              <a:ext uri="{FF2B5EF4-FFF2-40B4-BE49-F238E27FC236}">
                <a16:creationId xmlns:a16="http://schemas.microsoft.com/office/drawing/2014/main" id="{C12FD30D-D12F-C239-2F28-CC9E5A96A099}"/>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790EF467-2B17-9C37-5301-07967DB516E6}"/>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3633315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6B3DA-8F8F-511E-03E6-134D2FC64C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8CEDCF-EBE1-048F-B280-02B9D3C0A4B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621A1D-F87F-D1EB-AB60-FE96CA3000C5}"/>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5" name="Footer Placeholder 4">
            <a:extLst>
              <a:ext uri="{FF2B5EF4-FFF2-40B4-BE49-F238E27FC236}">
                <a16:creationId xmlns:a16="http://schemas.microsoft.com/office/drawing/2014/main" id="{C7C01EB7-7733-2801-7D12-4881CDAA9F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B79416-E850-F42B-D9E3-76B1A5792EEC}"/>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4612045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A2FEE2-E5CB-A2B8-3664-D3E5D8844961}"/>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3" name="Footer Placeholder 2">
            <a:extLst>
              <a:ext uri="{FF2B5EF4-FFF2-40B4-BE49-F238E27FC236}">
                <a16:creationId xmlns:a16="http://schemas.microsoft.com/office/drawing/2014/main" id="{E34354A7-01A8-9E13-7B97-009C99081CA7}"/>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66F29F94-D12D-A402-C311-74B6325AE449}"/>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27575873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EADD2-940D-3245-6FDE-AA74134C01C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2AEB52A7-AAF6-2CF6-31D0-D5713AAF6B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A9F581F5-63FF-2165-F30A-F8CF4A13E8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2C3DA3-7AE6-8635-DEF9-3742C11581B2}"/>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6" name="Footer Placeholder 5">
            <a:extLst>
              <a:ext uri="{FF2B5EF4-FFF2-40B4-BE49-F238E27FC236}">
                <a16:creationId xmlns:a16="http://schemas.microsoft.com/office/drawing/2014/main" id="{BEC36FCE-5A1D-23C0-4237-1A7BF31CE8F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472C2C41-093C-D8FF-80CE-4E9B9AE54DD4}"/>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5601768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06536-F80C-E9CB-5B2D-229944C46FC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8B88FC33-DFC6-5933-8439-20E61712225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D1608C7D-978B-0B90-201C-6C820EB0BE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CDB60D9-1FB6-0678-B188-61BDB37363FB}"/>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6" name="Footer Placeholder 5">
            <a:extLst>
              <a:ext uri="{FF2B5EF4-FFF2-40B4-BE49-F238E27FC236}">
                <a16:creationId xmlns:a16="http://schemas.microsoft.com/office/drawing/2014/main" id="{10B8C0EB-537C-7240-896C-B5FD03D15E09}"/>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C0D6AD2E-42E8-3870-6A20-57B7C4B1FBF8}"/>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16145080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9CFD7-A0F5-6915-F3D6-17EAC8AD70ED}"/>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C7FC9037-56CD-8ECE-E457-A904E9727BF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E641458E-C4F6-C7A1-B43E-94D066D17145}"/>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5" name="Footer Placeholder 4">
            <a:extLst>
              <a:ext uri="{FF2B5EF4-FFF2-40B4-BE49-F238E27FC236}">
                <a16:creationId xmlns:a16="http://schemas.microsoft.com/office/drawing/2014/main" id="{BACE228F-44BE-6242-D2DC-B815FCD27A2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578EFC91-D761-CB39-F0EA-E21495A62925}"/>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18432402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903A8B-E6DB-3E8C-5560-D58CBBEE64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9ECB7B9E-090C-7EC4-0EF6-573533A286D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346499D-974C-B3F7-8A95-DCB15F49EBE1}"/>
              </a:ext>
            </a:extLst>
          </p:cNvPr>
          <p:cNvSpPr>
            <a:spLocks noGrp="1"/>
          </p:cNvSpPr>
          <p:nvPr>
            <p:ph type="dt" sz="half" idx="10"/>
          </p:nvPr>
        </p:nvSpPr>
        <p:spPr/>
        <p:txBody>
          <a:bodyPr/>
          <a:lstStyle/>
          <a:p>
            <a:fld id="{37105027-F868-4F8A-B366-E56EE6A20FCE}" type="datetimeFigureOut">
              <a:rPr lang="en-CA" smtClean="0"/>
              <a:t>2024-06-12</a:t>
            </a:fld>
            <a:endParaRPr lang="en-CA"/>
          </a:p>
        </p:txBody>
      </p:sp>
      <p:sp>
        <p:nvSpPr>
          <p:cNvPr id="5" name="Footer Placeholder 4">
            <a:extLst>
              <a:ext uri="{FF2B5EF4-FFF2-40B4-BE49-F238E27FC236}">
                <a16:creationId xmlns:a16="http://schemas.microsoft.com/office/drawing/2014/main" id="{DD5002DA-7D9B-96A5-1195-5143A23EFB96}"/>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7F2BB745-0A0F-37DF-C658-8FD70E976005}"/>
              </a:ext>
            </a:extLst>
          </p:cNvPr>
          <p:cNvSpPr>
            <a:spLocks noGrp="1"/>
          </p:cNvSpPr>
          <p:nvPr>
            <p:ph type="sldNum" sz="quarter" idx="12"/>
          </p:nvPr>
        </p:nvSpPr>
        <p:spPr/>
        <p:txBody>
          <a:bodyPr/>
          <a:lstStyle/>
          <a:p>
            <a:fld id="{44F77ABC-CE0E-45AE-A347-753A59DDBB81}" type="slidenum">
              <a:rPr lang="en-CA" smtClean="0"/>
              <a:t>‹#›</a:t>
            </a:fld>
            <a:endParaRPr lang="en-CA"/>
          </a:p>
        </p:txBody>
      </p:sp>
    </p:spTree>
    <p:extLst>
      <p:ext uri="{BB962C8B-B14F-4D97-AF65-F5344CB8AC3E}">
        <p14:creationId xmlns:p14="http://schemas.microsoft.com/office/powerpoint/2010/main" val="11282020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tle and Content with Subhea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082C183-452B-E14A-A6F1-33AD2D40FD2B}"/>
              </a:ext>
            </a:extLst>
          </p:cNvPr>
          <p:cNvSpPr/>
          <p:nvPr userDrawn="1"/>
        </p:nvSpPr>
        <p:spPr>
          <a:xfrm>
            <a:off x="0" y="0"/>
            <a:ext cx="12192000" cy="426720"/>
          </a:xfrm>
          <a:prstGeom prst="rect">
            <a:avLst/>
          </a:prstGeom>
          <a:solidFill>
            <a:srgbClr val="FFA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sp>
        <p:nvSpPr>
          <p:cNvPr id="9" name="Rectangle 8">
            <a:extLst>
              <a:ext uri="{FF2B5EF4-FFF2-40B4-BE49-F238E27FC236}">
                <a16:creationId xmlns:a16="http://schemas.microsoft.com/office/drawing/2014/main" id="{07805D7D-163A-EB44-B5E8-684A1714244B}"/>
              </a:ext>
            </a:extLst>
          </p:cNvPr>
          <p:cNvSpPr/>
          <p:nvPr userDrawn="1"/>
        </p:nvSpPr>
        <p:spPr>
          <a:xfrm>
            <a:off x="0" y="5947719"/>
            <a:ext cx="12192000" cy="910281"/>
          </a:xfrm>
          <a:prstGeom prst="rect">
            <a:avLst/>
          </a:prstGeom>
          <a:solidFill>
            <a:srgbClr val="003B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Inter" panose="02000503000000020004" pitchFamily="2" charset="0"/>
            </a:endParaRPr>
          </a:p>
        </p:txBody>
      </p:sp>
      <p:pic>
        <p:nvPicPr>
          <p:cNvPr id="10" name="Picture 9">
            <a:extLst>
              <a:ext uri="{FF2B5EF4-FFF2-40B4-BE49-F238E27FC236}">
                <a16:creationId xmlns:a16="http://schemas.microsoft.com/office/drawing/2014/main" id="{1D8C3F44-7A3D-0E40-A21A-00E278966C4C}"/>
              </a:ext>
            </a:extLst>
          </p:cNvPr>
          <p:cNvPicPr>
            <a:picLocks noChangeAspect="1"/>
          </p:cNvPicPr>
          <p:nvPr userDrawn="1"/>
        </p:nvPicPr>
        <p:blipFill>
          <a:blip r:embed="rId2"/>
          <a:stretch>
            <a:fillRect/>
          </a:stretch>
        </p:blipFill>
        <p:spPr>
          <a:xfrm>
            <a:off x="5412860" y="6101871"/>
            <a:ext cx="1366280" cy="614368"/>
          </a:xfrm>
          <a:prstGeom prst="rect">
            <a:avLst/>
          </a:prstGeom>
        </p:spPr>
      </p:pic>
      <p:cxnSp>
        <p:nvCxnSpPr>
          <p:cNvPr id="6" name="Straight Connector 5">
            <a:extLst>
              <a:ext uri="{FF2B5EF4-FFF2-40B4-BE49-F238E27FC236}">
                <a16:creationId xmlns:a16="http://schemas.microsoft.com/office/drawing/2014/main" id="{268D2A52-B173-2742-8AE1-BE3194EAA1D4}"/>
              </a:ext>
            </a:extLst>
          </p:cNvPr>
          <p:cNvCxnSpPr/>
          <p:nvPr userDrawn="1"/>
        </p:nvCxnSpPr>
        <p:spPr>
          <a:xfrm>
            <a:off x="838200" y="1604261"/>
            <a:ext cx="7959811" cy="0"/>
          </a:xfrm>
          <a:prstGeom prst="line">
            <a:avLst/>
          </a:prstGeom>
          <a:ln w="38100">
            <a:solidFill>
              <a:srgbClr val="2C3D72"/>
            </a:solidFill>
          </a:ln>
        </p:spPr>
        <p:style>
          <a:lnRef idx="1">
            <a:schemeClr val="accent1"/>
          </a:lnRef>
          <a:fillRef idx="0">
            <a:schemeClr val="accent1"/>
          </a:fillRef>
          <a:effectRef idx="0">
            <a:schemeClr val="accent1"/>
          </a:effectRef>
          <a:fontRef idx="minor">
            <a:schemeClr val="tx1"/>
          </a:fontRef>
        </p:style>
      </p:cxnSp>
      <p:sp>
        <p:nvSpPr>
          <p:cNvPr id="7" name="Title Placeholder 1">
            <a:extLst>
              <a:ext uri="{FF2B5EF4-FFF2-40B4-BE49-F238E27FC236}">
                <a16:creationId xmlns:a16="http://schemas.microsoft.com/office/drawing/2014/main" id="{553CAEB0-D07A-5F41-AF09-02C9AB691EBF}"/>
              </a:ext>
            </a:extLst>
          </p:cNvPr>
          <p:cNvSpPr>
            <a:spLocks noGrp="1"/>
          </p:cNvSpPr>
          <p:nvPr>
            <p:ph type="title"/>
          </p:nvPr>
        </p:nvSpPr>
        <p:spPr>
          <a:xfrm>
            <a:off x="716713" y="889686"/>
            <a:ext cx="10709337" cy="681615"/>
          </a:xfrm>
          <a:prstGeom prst="rect">
            <a:avLst/>
          </a:prstGeom>
        </p:spPr>
        <p:txBody>
          <a:bodyPr vert="horz" lIns="91440" tIns="45720" rIns="91440" bIns="45720" rtlCol="0" anchor="ctr">
            <a:normAutofit/>
          </a:bodyPr>
          <a:lstStyle>
            <a:lvl1pPr>
              <a:defRPr sz="4000"/>
            </a:lvl1pPr>
          </a:lstStyle>
          <a:p>
            <a:r>
              <a:rPr lang="en-US" dirty="0"/>
              <a:t>Click to edit Master title style</a:t>
            </a:r>
          </a:p>
        </p:txBody>
      </p:sp>
      <p:sp>
        <p:nvSpPr>
          <p:cNvPr id="14" name="Content Placeholder 13">
            <a:extLst>
              <a:ext uri="{FF2B5EF4-FFF2-40B4-BE49-F238E27FC236}">
                <a16:creationId xmlns:a16="http://schemas.microsoft.com/office/drawing/2014/main" id="{7B113E63-22DD-8E40-BABD-63154854B622}"/>
              </a:ext>
            </a:extLst>
          </p:cNvPr>
          <p:cNvSpPr>
            <a:spLocks noGrp="1"/>
          </p:cNvSpPr>
          <p:nvPr>
            <p:ph sz="quarter" idx="10"/>
          </p:nvPr>
        </p:nvSpPr>
        <p:spPr>
          <a:xfrm>
            <a:off x="716713" y="2139625"/>
            <a:ext cx="10710089" cy="3391225"/>
          </a:xfrm>
          <a:prstGeom prst="rect">
            <a:avLst/>
          </a:prstGeom>
        </p:spPr>
        <p:txBody>
          <a:bodyPr/>
          <a:lstStyle>
            <a:lvl1pPr>
              <a:defRPr sz="2000"/>
            </a:lvl1pPr>
            <a:lvl2pPr>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Text Placeholder 18">
            <a:extLst>
              <a:ext uri="{FF2B5EF4-FFF2-40B4-BE49-F238E27FC236}">
                <a16:creationId xmlns:a16="http://schemas.microsoft.com/office/drawing/2014/main" id="{067CABEE-AA32-2541-9C2D-774A8E5DF98C}"/>
              </a:ext>
            </a:extLst>
          </p:cNvPr>
          <p:cNvSpPr>
            <a:spLocks noGrp="1"/>
          </p:cNvSpPr>
          <p:nvPr>
            <p:ph type="body" sz="quarter" idx="11" hasCustomPrompt="1"/>
          </p:nvPr>
        </p:nvSpPr>
        <p:spPr>
          <a:xfrm>
            <a:off x="715963" y="1692132"/>
            <a:ext cx="307142" cy="426712"/>
          </a:xfrm>
          <a:prstGeom prst="rect">
            <a:avLst/>
          </a:prstGeom>
        </p:spPr>
        <p:txBody>
          <a:bodyPr>
            <a:normAutofit/>
          </a:bodyPr>
          <a:lstStyle>
            <a:lvl1pPr marL="0" indent="0">
              <a:buNone/>
              <a:defRPr sz="2400">
                <a:solidFill>
                  <a:srgbClr val="FFA700"/>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a:t>
            </a:r>
          </a:p>
        </p:txBody>
      </p:sp>
      <p:sp>
        <p:nvSpPr>
          <p:cNvPr id="22" name="Text Placeholder 21">
            <a:extLst>
              <a:ext uri="{FF2B5EF4-FFF2-40B4-BE49-F238E27FC236}">
                <a16:creationId xmlns:a16="http://schemas.microsoft.com/office/drawing/2014/main" id="{2FB44954-6496-054F-9923-9B8C4023A068}"/>
              </a:ext>
            </a:extLst>
          </p:cNvPr>
          <p:cNvSpPr>
            <a:spLocks noGrp="1"/>
          </p:cNvSpPr>
          <p:nvPr>
            <p:ph type="body" sz="quarter" idx="12"/>
          </p:nvPr>
        </p:nvSpPr>
        <p:spPr>
          <a:xfrm>
            <a:off x="953080" y="1712913"/>
            <a:ext cx="10404475" cy="426720"/>
          </a:xfrm>
          <a:prstGeom prst="rect">
            <a:avLst/>
          </a:prstGeom>
        </p:spPr>
        <p:txBody>
          <a:bodyPr>
            <a:normAutofit/>
          </a:bodyPr>
          <a:lstStyle>
            <a:lvl1pPr marL="0" indent="0">
              <a:buNone/>
              <a:defRPr sz="2400" b="1" spc="-100" baseline="0">
                <a:solidFill>
                  <a:srgbClr val="003B7C"/>
                </a:solidFill>
              </a:defRPr>
            </a:lvl1pPr>
            <a:lvl2pPr marL="457200" indent="0">
              <a:buNone/>
              <a:defRPr spc="-100" baseline="0">
                <a:solidFill>
                  <a:srgbClr val="003B7C"/>
                </a:solidFill>
              </a:defRPr>
            </a:lvl2pPr>
            <a:lvl3pPr marL="914400" indent="0">
              <a:buNone/>
              <a:defRPr spc="-100" baseline="0">
                <a:solidFill>
                  <a:srgbClr val="003B7C"/>
                </a:solidFill>
              </a:defRPr>
            </a:lvl3pPr>
            <a:lvl4pPr marL="1371600" indent="0">
              <a:buNone/>
              <a:defRPr spc="-100" baseline="0">
                <a:solidFill>
                  <a:srgbClr val="003B7C"/>
                </a:solidFill>
              </a:defRPr>
            </a:lvl4pPr>
            <a:lvl5pPr marL="1828800" indent="0">
              <a:buNone/>
              <a:defRPr spc="-100" baseline="0">
                <a:solidFill>
                  <a:srgbClr val="003B7C"/>
                </a:solidFill>
              </a:defRPr>
            </a:lvl5pPr>
          </a:lstStyle>
          <a:p>
            <a:pPr lvl="0"/>
            <a:r>
              <a:rPr lang="en-US" dirty="0"/>
              <a:t>Click to edit Master text styles</a:t>
            </a:r>
          </a:p>
        </p:txBody>
      </p:sp>
    </p:spTree>
    <p:extLst>
      <p:ext uri="{BB962C8B-B14F-4D97-AF65-F5344CB8AC3E}">
        <p14:creationId xmlns:p14="http://schemas.microsoft.com/office/powerpoint/2010/main" val="3584332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44B88-AC72-361E-00B9-CDDB5F1F27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2552F2-5A8F-22B8-C671-838CF06193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75C8802-43DA-957C-9173-0FE8BA14A8EA}"/>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5" name="Footer Placeholder 4">
            <a:extLst>
              <a:ext uri="{FF2B5EF4-FFF2-40B4-BE49-F238E27FC236}">
                <a16:creationId xmlns:a16="http://schemas.microsoft.com/office/drawing/2014/main" id="{921A9EA5-E173-7762-8053-B2647DF376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F9A86F-D0BD-F08A-DCA7-D6BF4BE2FADD}"/>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34316564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1C208-88D8-C266-D36B-6E25BBB102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0969EF-5764-DE7D-A4DA-9C27170869D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A8BCA9-E133-68A5-0D50-85D4B9F3A6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27F6C82-2B4D-3814-8121-3E6AD4F219BB}"/>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6" name="Footer Placeholder 5">
            <a:extLst>
              <a:ext uri="{FF2B5EF4-FFF2-40B4-BE49-F238E27FC236}">
                <a16:creationId xmlns:a16="http://schemas.microsoft.com/office/drawing/2014/main" id="{EC8E9418-CD56-9D19-547C-DB111738B67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8FB320-06F1-4685-80A9-68E33E632000}"/>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4277824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B0241-EF67-F8DB-3E63-F0892C6A5BB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B33373-F970-06B5-A80E-7CCAECFB90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00FA222-DD46-7884-B77A-A317F682E6E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C75EC0-BA3F-6DDF-371A-8AEC85DAD3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44F3910-3BB3-72CC-CA77-FDC6B6CB6FE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46E941-CC02-F542-DB10-69CE672B2E40}"/>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8" name="Footer Placeholder 7">
            <a:extLst>
              <a:ext uri="{FF2B5EF4-FFF2-40B4-BE49-F238E27FC236}">
                <a16:creationId xmlns:a16="http://schemas.microsoft.com/office/drawing/2014/main" id="{39442855-BAF0-662F-5C62-E631BAC345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B1A60CD-0A18-0CA4-B0D9-D962AC11FC34}"/>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2354230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F41B-3B58-E1FC-8694-A1A71496B1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CB2C123-4A5A-1A0E-B618-B8F7252EF223}"/>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4" name="Footer Placeholder 3">
            <a:extLst>
              <a:ext uri="{FF2B5EF4-FFF2-40B4-BE49-F238E27FC236}">
                <a16:creationId xmlns:a16="http://schemas.microsoft.com/office/drawing/2014/main" id="{89DCB7DB-1277-2A2B-894D-FBBCBD69438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3EC86E0-DDA7-0DB3-02A3-075FACB72C92}"/>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2270176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0CEF03-B648-9F8C-5517-2D6CF637AA77}"/>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3" name="Footer Placeholder 2">
            <a:extLst>
              <a:ext uri="{FF2B5EF4-FFF2-40B4-BE49-F238E27FC236}">
                <a16:creationId xmlns:a16="http://schemas.microsoft.com/office/drawing/2014/main" id="{1A8D158F-439A-DEA9-D625-832B15C8F9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9C5D512-5FF0-C6F8-009C-DF0E24129CF2}"/>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2098189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B9B26-E001-DE65-4EFF-8D32984B45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F539F42-2702-8D80-B496-4318865AF0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CD7C88-15EA-DAC9-8299-F7264582EA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6EA0C6-AFED-9861-F0B8-6F6C4F12C2A4}"/>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6" name="Footer Placeholder 5">
            <a:extLst>
              <a:ext uri="{FF2B5EF4-FFF2-40B4-BE49-F238E27FC236}">
                <a16:creationId xmlns:a16="http://schemas.microsoft.com/office/drawing/2014/main" id="{17CD567F-E422-76D8-3218-B3088A1293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31D912-8D94-8890-485E-D142A3639AD2}"/>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626090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9A804-4D0F-364C-C44D-F4F5AE9778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53722A-B0E6-39C0-C956-436AE35496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AE53684-E3AF-3064-2E22-88A4D3DE9A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800AF1-93C0-7075-5125-8F57EA956AC5}"/>
              </a:ext>
            </a:extLst>
          </p:cNvPr>
          <p:cNvSpPr>
            <a:spLocks noGrp="1"/>
          </p:cNvSpPr>
          <p:nvPr>
            <p:ph type="dt" sz="half" idx="10"/>
          </p:nvPr>
        </p:nvSpPr>
        <p:spPr/>
        <p:txBody>
          <a:bodyPr/>
          <a:lstStyle/>
          <a:p>
            <a:fld id="{35E0F775-6C54-49FB-9AA0-DBB42200932C}" type="datetimeFigureOut">
              <a:rPr lang="en-US" smtClean="0"/>
              <a:t>6/12/24</a:t>
            </a:fld>
            <a:endParaRPr lang="en-US"/>
          </a:p>
        </p:txBody>
      </p:sp>
      <p:sp>
        <p:nvSpPr>
          <p:cNvPr id="6" name="Footer Placeholder 5">
            <a:extLst>
              <a:ext uri="{FF2B5EF4-FFF2-40B4-BE49-F238E27FC236}">
                <a16:creationId xmlns:a16="http://schemas.microsoft.com/office/drawing/2014/main" id="{4383A6A1-782B-AC74-A733-8DF2EE6E76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E93C0-CBDC-3571-D790-2759338EAF1B}"/>
              </a:ext>
            </a:extLst>
          </p:cNvPr>
          <p:cNvSpPr>
            <a:spLocks noGrp="1"/>
          </p:cNvSpPr>
          <p:nvPr>
            <p:ph type="sldNum" sz="quarter" idx="12"/>
          </p:nvPr>
        </p:nvSpPr>
        <p:spPr/>
        <p:txBody>
          <a:bodyPr/>
          <a:lstStyle/>
          <a:p>
            <a:fld id="{17BD36B5-7435-491E-A5DC-7149D64E5893}" type="slidenum">
              <a:rPr lang="en-US" smtClean="0"/>
              <a:t>‹#›</a:t>
            </a:fld>
            <a:endParaRPr lang="en-US"/>
          </a:p>
        </p:txBody>
      </p:sp>
    </p:spTree>
    <p:extLst>
      <p:ext uri="{BB962C8B-B14F-4D97-AF65-F5344CB8AC3E}">
        <p14:creationId xmlns:p14="http://schemas.microsoft.com/office/powerpoint/2010/main" val="253679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ED70D3-0D59-447E-EBA2-612A441280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4287713E-C188-558E-5783-1F3D177CC7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97414CA-93F3-8F89-6D00-518660D35E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Inter" panose="02000503000000020004" pitchFamily="2" charset="0"/>
              </a:defRPr>
            </a:lvl1pPr>
          </a:lstStyle>
          <a:p>
            <a:fld id="{35E0F775-6C54-49FB-9AA0-DBB42200932C}" type="datetimeFigureOut">
              <a:rPr lang="en-US" smtClean="0"/>
              <a:pPr/>
              <a:t>6/12/24</a:t>
            </a:fld>
            <a:endParaRPr lang="en-US" dirty="0"/>
          </a:p>
        </p:txBody>
      </p:sp>
      <p:sp>
        <p:nvSpPr>
          <p:cNvPr id="5" name="Footer Placeholder 4">
            <a:extLst>
              <a:ext uri="{FF2B5EF4-FFF2-40B4-BE49-F238E27FC236}">
                <a16:creationId xmlns:a16="http://schemas.microsoft.com/office/drawing/2014/main" id="{E23815B0-86B6-40C8-F05D-41A3E1DEF2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Inter" panose="02000503000000020004" pitchFamily="2" charset="0"/>
              </a:defRPr>
            </a:lvl1pPr>
          </a:lstStyle>
          <a:p>
            <a:endParaRPr lang="en-US" dirty="0"/>
          </a:p>
        </p:txBody>
      </p:sp>
      <p:sp>
        <p:nvSpPr>
          <p:cNvPr id="6" name="Slide Number Placeholder 5">
            <a:extLst>
              <a:ext uri="{FF2B5EF4-FFF2-40B4-BE49-F238E27FC236}">
                <a16:creationId xmlns:a16="http://schemas.microsoft.com/office/drawing/2014/main" id="{2626B98A-9DFF-3A94-B5E9-61B6E50B1F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Inter" panose="02000503000000020004" pitchFamily="2" charset="0"/>
              </a:defRPr>
            </a:lvl1pPr>
          </a:lstStyle>
          <a:p>
            <a:fld id="{17BD36B5-7435-491E-A5DC-7149D64E5893}" type="slidenum">
              <a:rPr lang="en-US" smtClean="0"/>
              <a:pPr/>
              <a:t>‹#›</a:t>
            </a:fld>
            <a:endParaRPr lang="en-US" dirty="0"/>
          </a:p>
        </p:txBody>
      </p:sp>
    </p:spTree>
    <p:extLst>
      <p:ext uri="{BB962C8B-B14F-4D97-AF65-F5344CB8AC3E}">
        <p14:creationId xmlns:p14="http://schemas.microsoft.com/office/powerpoint/2010/main" val="3683417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b="0" i="0" kern="1200">
          <a:solidFill>
            <a:schemeClr val="tx1"/>
          </a:solidFill>
          <a:latin typeface="Inter Light" panose="02000503000000020004"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ter" panose="02000503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ter" panose="02000503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ter" panose="02000503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C569272-5010-D37C-D4D7-28855F8F1F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76410E8E-14A6-17CD-FDB6-7FCCFC9C77A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4" name="Date Placeholder 3">
            <a:extLst>
              <a:ext uri="{FF2B5EF4-FFF2-40B4-BE49-F238E27FC236}">
                <a16:creationId xmlns:a16="http://schemas.microsoft.com/office/drawing/2014/main" id="{9A983064-F6BE-EC28-C148-7AB6BBA875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82000"/>
                  </a:schemeClr>
                </a:solidFill>
                <a:latin typeface="Inter" panose="02000503000000020004" pitchFamily="2" charset="0"/>
              </a:defRPr>
            </a:lvl1pPr>
          </a:lstStyle>
          <a:p>
            <a:fld id="{37105027-F868-4F8A-B366-E56EE6A20FCE}" type="datetimeFigureOut">
              <a:rPr lang="en-CA" smtClean="0"/>
              <a:pPr/>
              <a:t>2024-06-12</a:t>
            </a:fld>
            <a:endParaRPr lang="en-CA" dirty="0"/>
          </a:p>
        </p:txBody>
      </p:sp>
      <p:sp>
        <p:nvSpPr>
          <p:cNvPr id="5" name="Footer Placeholder 4">
            <a:extLst>
              <a:ext uri="{FF2B5EF4-FFF2-40B4-BE49-F238E27FC236}">
                <a16:creationId xmlns:a16="http://schemas.microsoft.com/office/drawing/2014/main" id="{24B61B99-6492-9512-2982-C85351E853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82000"/>
                  </a:schemeClr>
                </a:solidFill>
                <a:latin typeface="Inter" panose="02000503000000020004" pitchFamily="2" charset="0"/>
              </a:defRPr>
            </a:lvl1pPr>
          </a:lstStyle>
          <a:p>
            <a:endParaRPr lang="en-CA" dirty="0"/>
          </a:p>
        </p:txBody>
      </p:sp>
      <p:sp>
        <p:nvSpPr>
          <p:cNvPr id="6" name="Slide Number Placeholder 5">
            <a:extLst>
              <a:ext uri="{FF2B5EF4-FFF2-40B4-BE49-F238E27FC236}">
                <a16:creationId xmlns:a16="http://schemas.microsoft.com/office/drawing/2014/main" id="{AA8276BF-C3E6-634E-C030-FF115FC76C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82000"/>
                  </a:schemeClr>
                </a:solidFill>
                <a:latin typeface="Inter" panose="02000503000000020004" pitchFamily="2" charset="0"/>
              </a:defRPr>
            </a:lvl1pPr>
          </a:lstStyle>
          <a:p>
            <a:fld id="{44F77ABC-CE0E-45AE-A347-753A59DDBB81}" type="slidenum">
              <a:rPr lang="en-CA" smtClean="0"/>
              <a:pPr/>
              <a:t>‹#›</a:t>
            </a:fld>
            <a:endParaRPr lang="en-CA" dirty="0"/>
          </a:p>
        </p:txBody>
      </p:sp>
    </p:spTree>
    <p:extLst>
      <p:ext uri="{BB962C8B-B14F-4D97-AF65-F5344CB8AC3E}">
        <p14:creationId xmlns:p14="http://schemas.microsoft.com/office/powerpoint/2010/main" val="79188182"/>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Inter" panose="02000503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Inter" panose="02000503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Inter" panose="02000503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s://marketing.edist.com/download/2318/" TargetMode="External"/><Relationship Id="rId2" Type="http://schemas.openxmlformats.org/officeDocument/2006/relationships/hyperlink" Target="https://marketing.edist.com/"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hyperlink" Target="https://www.edist.com/chm/" TargetMode="Externa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hyperlink" Target="https://edistcorp.formstack.com/forms/account_migration_request_form" TargetMode="Externa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attendee.gotowebinar.com/register/1703629935247873375" TargetMode="External"/><Relationship Id="rId2" Type="http://schemas.openxmlformats.org/officeDocument/2006/relationships/hyperlink" Target="https://attendee.gotowebinar.com/register/1802539239124062" TargetMode="Externa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hyperlink" Target="https://www.edist.com/chm/success-stories/" TargetMode="External"/><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hyperlink" Target="mailto:mark@edist.com" TargetMode="External"/><Relationship Id="rId2" Type="http://schemas.openxmlformats.org/officeDocument/2006/relationships/hyperlink" Target="mailto:alexs@edist.com" TargetMode="External"/><Relationship Id="rId1" Type="http://schemas.openxmlformats.org/officeDocument/2006/relationships/slideLayout" Target="../slideLayouts/slideLayout13.xml"/><Relationship Id="rId4" Type="http://schemas.openxmlformats.org/officeDocument/2006/relationships/hyperlink" Target="mailto:kristi@thedragonpeople.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emf"/><Relationship Id="rId1" Type="http://schemas.openxmlformats.org/officeDocument/2006/relationships/slideLayout" Target="../slideLayouts/slideLayout12.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E7D245E3-7370-724F-9FFA-2E26A7B6EC06}"/>
              </a:ext>
            </a:extLst>
          </p:cNvPr>
          <p:cNvSpPr/>
          <p:nvPr/>
        </p:nvSpPr>
        <p:spPr>
          <a:xfrm>
            <a:off x="951346" y="1819564"/>
            <a:ext cx="10289309" cy="951345"/>
          </a:xfrm>
          <a:prstGeom prst="roundRect">
            <a:avLst/>
          </a:prstGeom>
          <a:noFill/>
          <a:ln w="44450">
            <a:solidFill>
              <a:srgbClr val="E89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00503000000020004" pitchFamily="2" charset="0"/>
            </a:endParaRPr>
          </a:p>
        </p:txBody>
      </p:sp>
      <p:sp>
        <p:nvSpPr>
          <p:cNvPr id="8" name="Rectangle 7">
            <a:extLst>
              <a:ext uri="{FF2B5EF4-FFF2-40B4-BE49-F238E27FC236}">
                <a16:creationId xmlns:a16="http://schemas.microsoft.com/office/drawing/2014/main" id="{CC2CE73F-B2E4-6A40-A6A2-35C48B7A58AD}"/>
              </a:ext>
            </a:extLst>
          </p:cNvPr>
          <p:cNvSpPr/>
          <p:nvPr/>
        </p:nvSpPr>
        <p:spPr>
          <a:xfrm>
            <a:off x="1556951" y="2524340"/>
            <a:ext cx="9119287" cy="465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00503000000020004" pitchFamily="2" charset="0"/>
            </a:endParaRPr>
          </a:p>
        </p:txBody>
      </p:sp>
      <p:sp>
        <p:nvSpPr>
          <p:cNvPr id="9" name="Rectangle 8">
            <a:extLst>
              <a:ext uri="{FF2B5EF4-FFF2-40B4-BE49-F238E27FC236}">
                <a16:creationId xmlns:a16="http://schemas.microsoft.com/office/drawing/2014/main" id="{B9896176-5706-374C-BE22-05BA4C34883C}"/>
              </a:ext>
            </a:extLst>
          </p:cNvPr>
          <p:cNvSpPr/>
          <p:nvPr/>
        </p:nvSpPr>
        <p:spPr>
          <a:xfrm>
            <a:off x="2208081" y="1563235"/>
            <a:ext cx="7775838" cy="465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nter" panose="02000503000000020004" pitchFamily="2" charset="0"/>
            </a:endParaRPr>
          </a:p>
        </p:txBody>
      </p:sp>
      <p:sp>
        <p:nvSpPr>
          <p:cNvPr id="10" name="TextBox 9">
            <a:extLst>
              <a:ext uri="{FF2B5EF4-FFF2-40B4-BE49-F238E27FC236}">
                <a16:creationId xmlns:a16="http://schemas.microsoft.com/office/drawing/2014/main" id="{630CEBC2-3EB0-5C40-9705-F091808C98F7}"/>
              </a:ext>
            </a:extLst>
          </p:cNvPr>
          <p:cNvSpPr txBox="1"/>
          <p:nvPr/>
        </p:nvSpPr>
        <p:spPr>
          <a:xfrm>
            <a:off x="0" y="1439643"/>
            <a:ext cx="12192000" cy="1323439"/>
          </a:xfrm>
          <a:prstGeom prst="rect">
            <a:avLst/>
          </a:prstGeom>
          <a:noFill/>
        </p:spPr>
        <p:txBody>
          <a:bodyPr wrap="square" rtlCol="0">
            <a:spAutoFit/>
          </a:bodyPr>
          <a:lstStyle/>
          <a:p>
            <a:pPr algn="ctr"/>
            <a:r>
              <a:rPr lang="en-US" sz="4800" b="1" spc="-150" dirty="0">
                <a:latin typeface="Inter Black" panose="02000503000000020004" pitchFamily="2" charset="0"/>
                <a:ea typeface="Inter Black" panose="02000503000000020004" pitchFamily="2" charset="0"/>
                <a:cs typeface="Inter Black" panose="02000503000000020004" pitchFamily="2" charset="0"/>
              </a:rPr>
              <a:t>Sales Enablement Training</a:t>
            </a:r>
          </a:p>
          <a:p>
            <a:pPr algn="ctr"/>
            <a:r>
              <a:rPr lang="en-US" sz="3200" spc="-150" dirty="0">
                <a:latin typeface="Inter Light" panose="02000503000000020004" pitchFamily="2" charset="0"/>
                <a:ea typeface="Inter Light" panose="02000503000000020004" pitchFamily="2" charset="0"/>
                <a:cs typeface="Inter Italic" panose="02000503000000020004" pitchFamily="2" charset="0"/>
              </a:rPr>
              <a:t>Thursday, June 13,</a:t>
            </a:r>
            <a:r>
              <a:rPr lang="en-US" sz="3200" spc="-150" baseline="30000" dirty="0">
                <a:latin typeface="Inter Light" panose="02000503000000020004" pitchFamily="2" charset="0"/>
                <a:ea typeface="Inter Light" panose="02000503000000020004" pitchFamily="2" charset="0"/>
                <a:cs typeface="Inter Italic" panose="02000503000000020004" pitchFamily="2" charset="0"/>
              </a:rPr>
              <a:t> </a:t>
            </a:r>
            <a:r>
              <a:rPr lang="en-US" sz="3200" spc="-150" dirty="0">
                <a:latin typeface="Inter Light" panose="02000503000000020004" pitchFamily="2" charset="0"/>
                <a:ea typeface="Inter Light" panose="02000503000000020004" pitchFamily="2" charset="0"/>
                <a:cs typeface="Inter Italic" panose="02000503000000020004" pitchFamily="2" charset="0"/>
              </a:rPr>
              <a:t>2024</a:t>
            </a:r>
          </a:p>
        </p:txBody>
      </p:sp>
      <p:pic>
        <p:nvPicPr>
          <p:cNvPr id="6" name="Picture 5">
            <a:extLst>
              <a:ext uri="{FF2B5EF4-FFF2-40B4-BE49-F238E27FC236}">
                <a16:creationId xmlns:a16="http://schemas.microsoft.com/office/drawing/2014/main" id="{40574F67-03E5-5A44-8DE7-C18EC93B98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11584" y="5397961"/>
            <a:ext cx="1568830" cy="705974"/>
          </a:xfrm>
          <a:prstGeom prst="rect">
            <a:avLst/>
          </a:prstGeom>
        </p:spPr>
      </p:pic>
      <p:pic>
        <p:nvPicPr>
          <p:cNvPr id="11" name="Picture 10">
            <a:extLst>
              <a:ext uri="{FF2B5EF4-FFF2-40B4-BE49-F238E27FC236}">
                <a16:creationId xmlns:a16="http://schemas.microsoft.com/office/drawing/2014/main" id="{1B400412-2C48-8816-081E-6C08B4F06F6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73500" y="4572191"/>
            <a:ext cx="4445000" cy="393700"/>
          </a:xfrm>
          <a:prstGeom prst="rect">
            <a:avLst/>
          </a:prstGeom>
        </p:spPr>
      </p:pic>
      <p:sp>
        <p:nvSpPr>
          <p:cNvPr id="12" name="TextBox 11">
            <a:extLst>
              <a:ext uri="{FF2B5EF4-FFF2-40B4-BE49-F238E27FC236}">
                <a16:creationId xmlns:a16="http://schemas.microsoft.com/office/drawing/2014/main" id="{BEA93227-F92A-B14F-6134-91B8B2161C2D}"/>
              </a:ext>
            </a:extLst>
          </p:cNvPr>
          <p:cNvSpPr txBox="1"/>
          <p:nvPr/>
        </p:nvSpPr>
        <p:spPr>
          <a:xfrm>
            <a:off x="1787607" y="2994599"/>
            <a:ext cx="8616786" cy="461665"/>
          </a:xfrm>
          <a:prstGeom prst="rect">
            <a:avLst/>
          </a:prstGeom>
          <a:noFill/>
        </p:spPr>
        <p:txBody>
          <a:bodyPr wrap="square">
            <a:spAutoFit/>
          </a:bodyPr>
          <a:lstStyle/>
          <a:p>
            <a:pPr algn="ctr"/>
            <a:r>
              <a:rPr lang="fr-FR" sz="2400" b="1" dirty="0">
                <a:latin typeface="Inter" panose="02000503000000020004" pitchFamily="2" charset="0"/>
                <a:ea typeface="Inter" panose="02000503000000020004" pitchFamily="2" charset="0"/>
              </a:rPr>
              <a:t>Dragon Ambient eXperience (DAX™) Copilot</a:t>
            </a:r>
            <a:endParaRPr lang="en-US" sz="2400" b="1" dirty="0">
              <a:latin typeface="Inter" panose="02000503000000020004" pitchFamily="2" charset="0"/>
              <a:ea typeface="Inter" panose="02000503000000020004" pitchFamily="2" charset="0"/>
            </a:endParaRPr>
          </a:p>
        </p:txBody>
      </p:sp>
      <p:pic>
        <p:nvPicPr>
          <p:cNvPr id="14" name="Picture 13">
            <a:extLst>
              <a:ext uri="{FF2B5EF4-FFF2-40B4-BE49-F238E27FC236}">
                <a16:creationId xmlns:a16="http://schemas.microsoft.com/office/drawing/2014/main" id="{1EADD681-9276-E23A-C262-A0ADB98A3B3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95136" y="3756068"/>
            <a:ext cx="3919873" cy="461161"/>
          </a:xfrm>
          <a:prstGeom prst="rect">
            <a:avLst/>
          </a:prstGeom>
        </p:spPr>
      </p:pic>
      <p:pic>
        <p:nvPicPr>
          <p:cNvPr id="13" name="Picture 12">
            <a:extLst>
              <a:ext uri="{FF2B5EF4-FFF2-40B4-BE49-F238E27FC236}">
                <a16:creationId xmlns:a16="http://schemas.microsoft.com/office/drawing/2014/main" id="{31C8FE70-F492-3F9E-9479-F89DB6FE036C}"/>
              </a:ext>
            </a:extLst>
          </p:cNvPr>
          <p:cNvPicPr>
            <a:picLocks noChangeAspect="1"/>
          </p:cNvPicPr>
          <p:nvPr/>
        </p:nvPicPr>
        <p:blipFill>
          <a:blip r:embed="rId5"/>
          <a:stretch>
            <a:fillRect/>
          </a:stretch>
        </p:blipFill>
        <p:spPr>
          <a:xfrm>
            <a:off x="5899991" y="3756068"/>
            <a:ext cx="5182817" cy="385210"/>
          </a:xfrm>
          <a:prstGeom prst="rect">
            <a:avLst/>
          </a:prstGeom>
        </p:spPr>
      </p:pic>
    </p:spTree>
    <p:extLst>
      <p:ext uri="{BB962C8B-B14F-4D97-AF65-F5344CB8AC3E}">
        <p14:creationId xmlns:p14="http://schemas.microsoft.com/office/powerpoint/2010/main" val="2965589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98D68-F5F1-C437-26FE-2E6A7AA4F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51A2DF-85D3-7546-5D8C-41C2D163242B}"/>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Objection Handling</a:t>
            </a:r>
          </a:p>
        </p:txBody>
      </p:sp>
      <p:sp>
        <p:nvSpPr>
          <p:cNvPr id="3" name="Content Placeholder 2">
            <a:extLst>
              <a:ext uri="{FF2B5EF4-FFF2-40B4-BE49-F238E27FC236}">
                <a16:creationId xmlns:a16="http://schemas.microsoft.com/office/drawing/2014/main" id="{037AFA63-267C-C65F-0EB1-B877507FB738}"/>
              </a:ext>
            </a:extLst>
          </p:cNvPr>
          <p:cNvSpPr>
            <a:spLocks noGrp="1"/>
          </p:cNvSpPr>
          <p:nvPr>
            <p:ph sz="quarter" idx="10"/>
          </p:nvPr>
        </p:nvSpPr>
        <p:spPr>
          <a:xfrm>
            <a:off x="715963" y="2053362"/>
            <a:ext cx="8474631" cy="4036888"/>
          </a:xfrm>
        </p:spPr>
        <p:txBody>
          <a:bodyPr>
            <a:noAutofit/>
          </a:bodyPr>
          <a:lstStyle/>
          <a:p>
            <a:pPr marL="0" indent="0">
              <a:lnSpc>
                <a:spcPct val="120000"/>
              </a:lnSpc>
              <a:spcBef>
                <a:spcPts val="0"/>
              </a:spcBef>
              <a:buNone/>
            </a:pPr>
            <a:r>
              <a:rPr lang="en-US" sz="1800" b="1" dirty="0">
                <a:solidFill>
                  <a:srgbClr val="003B7C"/>
                </a:solidFill>
              </a:rPr>
              <a:t>Integration Issues: “Will it integrate smoothly with our existing systems?”</a:t>
            </a:r>
          </a:p>
          <a:p>
            <a:pPr>
              <a:lnSpc>
                <a:spcPct val="120000"/>
              </a:lnSpc>
              <a:spcBef>
                <a:spcPts val="0"/>
              </a:spcBef>
            </a:pPr>
            <a:r>
              <a:rPr lang="en-US" sz="1600" b="1" dirty="0"/>
              <a:t>Response: </a:t>
            </a:r>
            <a:r>
              <a:rPr lang="en-US" sz="1600" dirty="0"/>
              <a:t>"Absolutely. DAX Copilot is designed for seamless integration with all Windows-based and Cloud-based EHR systems. We don’t want to shake up what you have in place and are comfortable with. We just want to provide added efficiency and remove repetitive time-wasting tasks while removing most of your manual data entry. To ensure that, our implementation team will work closely with your IT department to ensure a smooth integration process. DAX works everywhere DMO works. If you have DMO, you’re off to a great start for DAX, and if not, let’s get you a trial of DMO to make sure it will work in your environment, and you can utilize the benefits of Dragon today.”</a:t>
            </a:r>
          </a:p>
        </p:txBody>
      </p:sp>
      <p:sp>
        <p:nvSpPr>
          <p:cNvPr id="4" name="Text Placeholder 3">
            <a:extLst>
              <a:ext uri="{FF2B5EF4-FFF2-40B4-BE49-F238E27FC236}">
                <a16:creationId xmlns:a16="http://schemas.microsoft.com/office/drawing/2014/main" id="{808796C9-33BF-E3C7-5DF5-12CC12940D80}"/>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38888DE2-B5E7-C9A2-5B9C-65A14C33ABFD}"/>
              </a:ext>
            </a:extLst>
          </p:cNvPr>
          <p:cNvSpPr>
            <a:spLocks noGrp="1"/>
          </p:cNvSpPr>
          <p:nvPr>
            <p:ph type="body" sz="quarter" idx="12"/>
          </p:nvPr>
        </p:nvSpPr>
        <p:spPr/>
        <p:txBody>
          <a:bodyPr>
            <a:normAutofit/>
          </a:bodyPr>
          <a:lstStyle/>
          <a:p>
            <a:r>
              <a:rPr lang="en-US" dirty="0"/>
              <a:t>Most Common Objections and How to Address Them</a:t>
            </a:r>
          </a:p>
        </p:txBody>
      </p:sp>
      <p:pic>
        <p:nvPicPr>
          <p:cNvPr id="6" name="Picture 5">
            <a:extLst>
              <a:ext uri="{FF2B5EF4-FFF2-40B4-BE49-F238E27FC236}">
                <a16:creationId xmlns:a16="http://schemas.microsoft.com/office/drawing/2014/main" id="{097B2EE2-E875-7B64-6020-057CD78228C7}"/>
              </a:ext>
            </a:extLst>
          </p:cNvPr>
          <p:cNvPicPr>
            <a:picLocks noChangeAspect="1"/>
          </p:cNvPicPr>
          <p:nvPr/>
        </p:nvPicPr>
        <p:blipFill>
          <a:blip r:embed="rId2"/>
          <a:stretch>
            <a:fillRect/>
          </a:stretch>
        </p:blipFill>
        <p:spPr>
          <a:xfrm>
            <a:off x="9504372" y="2742514"/>
            <a:ext cx="2362200" cy="3225800"/>
          </a:xfrm>
          <a:prstGeom prst="rect">
            <a:avLst/>
          </a:prstGeom>
        </p:spPr>
      </p:pic>
    </p:spTree>
    <p:extLst>
      <p:ext uri="{BB962C8B-B14F-4D97-AF65-F5344CB8AC3E}">
        <p14:creationId xmlns:p14="http://schemas.microsoft.com/office/powerpoint/2010/main" val="338544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98D68-F5F1-C437-26FE-2E6A7AA4F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51A2DF-85D3-7546-5D8C-41C2D163242B}"/>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Objection Handling</a:t>
            </a:r>
          </a:p>
        </p:txBody>
      </p:sp>
      <p:sp>
        <p:nvSpPr>
          <p:cNvPr id="3" name="Content Placeholder 2">
            <a:extLst>
              <a:ext uri="{FF2B5EF4-FFF2-40B4-BE49-F238E27FC236}">
                <a16:creationId xmlns:a16="http://schemas.microsoft.com/office/drawing/2014/main" id="{037AFA63-267C-C65F-0EB1-B877507FB738}"/>
              </a:ext>
            </a:extLst>
          </p:cNvPr>
          <p:cNvSpPr>
            <a:spLocks noGrp="1"/>
          </p:cNvSpPr>
          <p:nvPr>
            <p:ph sz="quarter" idx="10"/>
          </p:nvPr>
        </p:nvSpPr>
        <p:spPr>
          <a:xfrm>
            <a:off x="715963" y="2053362"/>
            <a:ext cx="11128114" cy="4036888"/>
          </a:xfrm>
        </p:spPr>
        <p:txBody>
          <a:bodyPr>
            <a:noAutofit/>
          </a:bodyPr>
          <a:lstStyle/>
          <a:p>
            <a:pPr marL="0" indent="0">
              <a:lnSpc>
                <a:spcPct val="120000"/>
              </a:lnSpc>
              <a:spcBef>
                <a:spcPts val="0"/>
              </a:spcBef>
              <a:buNone/>
            </a:pPr>
            <a:r>
              <a:rPr lang="en-US" sz="1800" b="1" dirty="0">
                <a:solidFill>
                  <a:srgbClr val="003B7C"/>
                </a:solidFill>
              </a:rPr>
              <a:t>Privacy and Security Concerns - “How secure is patient data?”</a:t>
            </a:r>
          </a:p>
          <a:p>
            <a:pPr>
              <a:lnSpc>
                <a:spcPct val="120000"/>
              </a:lnSpc>
              <a:spcBef>
                <a:spcPts val="0"/>
              </a:spcBef>
            </a:pPr>
            <a:r>
              <a:rPr lang="en-US" sz="1600" b="1" dirty="0"/>
              <a:t>Response: </a:t>
            </a:r>
            <a:r>
              <a:rPr lang="en-US" sz="1600" dirty="0"/>
              <a:t>"Nuance prioritizes data security. DAX Copilot complies with healthcare data protection regulations, ensuring that patient information is handled with the utmost care and in accordance with industry standards. Copilot is fully HIPAA Compliant, and if you need any certifications, we’d be happy to send that right over to you.“</a:t>
            </a:r>
          </a:p>
          <a:p>
            <a:pPr marL="0" indent="0">
              <a:lnSpc>
                <a:spcPct val="120000"/>
              </a:lnSpc>
              <a:spcBef>
                <a:spcPts val="0"/>
              </a:spcBef>
              <a:buNone/>
            </a:pPr>
            <a:r>
              <a:rPr lang="en-US" sz="1600" b="1" dirty="0"/>
              <a:t>Certifications: HIPAA, PIPEDA, ISO 27001, ISO 27017, ISO 27018, FedRAMP, SOC 1, SOC 2, SOC 3, GDPRR</a:t>
            </a:r>
          </a:p>
          <a:p>
            <a:pPr marL="0" indent="0">
              <a:lnSpc>
                <a:spcPct val="120000"/>
              </a:lnSpc>
              <a:spcBef>
                <a:spcPts val="0"/>
              </a:spcBef>
              <a:buNone/>
            </a:pPr>
            <a:r>
              <a:rPr lang="en-US" sz="1800" b="1" dirty="0">
                <a:solidFill>
                  <a:srgbClr val="003B7C"/>
                </a:solidFill>
              </a:rPr>
              <a:t>Resistance to change - “Our providers are used to the current system.”</a:t>
            </a:r>
          </a:p>
          <a:p>
            <a:pPr>
              <a:lnSpc>
                <a:spcPct val="120000"/>
              </a:lnSpc>
              <a:spcBef>
                <a:spcPts val="0"/>
              </a:spcBef>
            </a:pPr>
            <a:r>
              <a:rPr lang="en-US" sz="1600" b="1" dirty="0"/>
              <a:t>Response: </a:t>
            </a:r>
            <a:r>
              <a:rPr lang="en-US" sz="1600" dirty="0"/>
              <a:t>"Change can be challenging, but the benefits of DAX Copilot in terms of time savings and improved patient care are substantial. Our focus is to give you back so much more of your day, see more patients, with far less lift, and eliminate the more tedious part of your day in documentation. We know no one got into healthcare to do paperwork and that’s what we want to remove for you. We don’t want to reinvent your processes. We just want to streamline the ones you’re already comfortable with.”</a:t>
            </a:r>
          </a:p>
          <a:p>
            <a:pPr>
              <a:lnSpc>
                <a:spcPct val="120000"/>
              </a:lnSpc>
              <a:spcBef>
                <a:spcPts val="0"/>
              </a:spcBef>
            </a:pPr>
            <a:endParaRPr lang="en-US" sz="1600" dirty="0"/>
          </a:p>
        </p:txBody>
      </p:sp>
      <p:sp>
        <p:nvSpPr>
          <p:cNvPr id="4" name="Text Placeholder 3">
            <a:extLst>
              <a:ext uri="{FF2B5EF4-FFF2-40B4-BE49-F238E27FC236}">
                <a16:creationId xmlns:a16="http://schemas.microsoft.com/office/drawing/2014/main" id="{808796C9-33BF-E3C7-5DF5-12CC12940D80}"/>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38888DE2-B5E7-C9A2-5B9C-65A14C33ABFD}"/>
              </a:ext>
            </a:extLst>
          </p:cNvPr>
          <p:cNvSpPr>
            <a:spLocks noGrp="1"/>
          </p:cNvSpPr>
          <p:nvPr>
            <p:ph type="body" sz="quarter" idx="12"/>
          </p:nvPr>
        </p:nvSpPr>
        <p:spPr/>
        <p:txBody>
          <a:bodyPr>
            <a:normAutofit/>
          </a:bodyPr>
          <a:lstStyle/>
          <a:p>
            <a:r>
              <a:rPr lang="en-US" dirty="0"/>
              <a:t>Most Common Objections and How to Address them</a:t>
            </a:r>
          </a:p>
        </p:txBody>
      </p:sp>
    </p:spTree>
    <p:extLst>
      <p:ext uri="{BB962C8B-B14F-4D97-AF65-F5344CB8AC3E}">
        <p14:creationId xmlns:p14="http://schemas.microsoft.com/office/powerpoint/2010/main" val="2934702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09B87-FBE9-8962-4F5C-E9F592D3D430}"/>
              </a:ext>
            </a:extLst>
          </p:cNvPr>
          <p:cNvSpPr>
            <a:spLocks noGrp="1"/>
          </p:cNvSpPr>
          <p:nvPr>
            <p:ph type="title"/>
          </p:nvPr>
        </p:nvSpPr>
        <p:spPr/>
        <p:txBody>
          <a:bodyPr/>
          <a:lstStyle/>
          <a:p>
            <a:r>
              <a:rPr lang="en-US" b="1" spc="-150" dirty="0">
                <a:latin typeface="Inter ExtraBold" panose="02000503000000020004" pitchFamily="2" charset="0"/>
                <a:ea typeface="Inter ExtraBold" panose="02000503000000020004" pitchFamily="2" charset="0"/>
              </a:rPr>
              <a:t>DAX Copilot Competitive Advantage</a:t>
            </a:r>
          </a:p>
        </p:txBody>
      </p:sp>
      <p:sp>
        <p:nvSpPr>
          <p:cNvPr id="4" name="Text Placeholder 3">
            <a:extLst>
              <a:ext uri="{FF2B5EF4-FFF2-40B4-BE49-F238E27FC236}">
                <a16:creationId xmlns:a16="http://schemas.microsoft.com/office/drawing/2014/main" id="{D17ED090-7A24-CC34-14AC-FBCF2EAAFE61}"/>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7C81E327-F3FC-A945-5125-9C80A783D0C1}"/>
              </a:ext>
            </a:extLst>
          </p:cNvPr>
          <p:cNvSpPr>
            <a:spLocks noGrp="1"/>
          </p:cNvSpPr>
          <p:nvPr>
            <p:ph type="body" sz="quarter" idx="12"/>
          </p:nvPr>
        </p:nvSpPr>
        <p:spPr/>
        <p:txBody>
          <a:bodyPr/>
          <a:lstStyle/>
          <a:p>
            <a:r>
              <a:rPr lang="en-US" dirty="0"/>
              <a:t>How DAX Copilot measures up to the competition</a:t>
            </a:r>
          </a:p>
        </p:txBody>
      </p:sp>
      <p:sp>
        <p:nvSpPr>
          <p:cNvPr id="6" name="Rectangle 5">
            <a:extLst>
              <a:ext uri="{FF2B5EF4-FFF2-40B4-BE49-F238E27FC236}">
                <a16:creationId xmlns:a16="http://schemas.microsoft.com/office/drawing/2014/main" id="{C4A31A9F-C872-248F-F53E-154295982DAA}"/>
              </a:ext>
            </a:extLst>
          </p:cNvPr>
          <p:cNvSpPr/>
          <p:nvPr/>
        </p:nvSpPr>
        <p:spPr>
          <a:xfrm>
            <a:off x="0" y="5947533"/>
            <a:ext cx="12192000" cy="91046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9F76321-3A9D-B02A-4B6B-5F6F3E9822CB}"/>
              </a:ext>
            </a:extLst>
          </p:cNvPr>
          <p:cNvSpPr>
            <a:spLocks noGrp="1"/>
          </p:cNvSpPr>
          <p:nvPr>
            <p:ph sz="quarter" idx="10"/>
          </p:nvPr>
        </p:nvSpPr>
        <p:spPr>
          <a:xfrm>
            <a:off x="716713" y="2149839"/>
            <a:ext cx="5429050" cy="4397021"/>
          </a:xfrm>
        </p:spPr>
        <p:txBody>
          <a:bodyPr>
            <a:noAutofit/>
          </a:bodyPr>
          <a:lstStyle/>
          <a:p>
            <a:pPr>
              <a:spcBef>
                <a:spcPts val="500"/>
              </a:spcBef>
              <a:buClr>
                <a:srgbClr val="003B7C"/>
              </a:buClr>
              <a:buFont typeface="System Font Regular"/>
              <a:buChar char="»"/>
            </a:pPr>
            <a:r>
              <a:rPr lang="en-US" sz="1700" dirty="0"/>
              <a:t>DAX Copilot's seamless integration with clinical workflows.</a:t>
            </a:r>
          </a:p>
          <a:p>
            <a:pPr>
              <a:spcBef>
                <a:spcPts val="500"/>
              </a:spcBef>
              <a:buClr>
                <a:srgbClr val="003B7C"/>
              </a:buClr>
              <a:buFont typeface="System Font Regular"/>
              <a:buChar char="»"/>
            </a:pPr>
            <a:r>
              <a:rPr lang="en-US" sz="1700" dirty="0"/>
              <a:t>Continuous learning and adaptation to evolving clinical needs.</a:t>
            </a:r>
          </a:p>
          <a:p>
            <a:pPr>
              <a:spcBef>
                <a:spcPts val="500"/>
              </a:spcBef>
              <a:buClr>
                <a:srgbClr val="003B7C"/>
              </a:buClr>
              <a:buFont typeface="System Font Regular"/>
              <a:buChar char="»"/>
            </a:pPr>
            <a:r>
              <a:rPr lang="en-US" sz="1700" dirty="0"/>
              <a:t>Out-of-the-box readiness for quick implementation.</a:t>
            </a:r>
          </a:p>
          <a:p>
            <a:pPr>
              <a:spcBef>
                <a:spcPts val="500"/>
              </a:spcBef>
              <a:buClr>
                <a:srgbClr val="003B7C"/>
              </a:buClr>
              <a:buFont typeface="System Font Regular"/>
              <a:buChar char="»"/>
            </a:pPr>
            <a:r>
              <a:rPr lang="en-US" sz="1700" dirty="0"/>
              <a:t>Enhanced clinical efficiency and reduced documentation time.</a:t>
            </a:r>
          </a:p>
          <a:p>
            <a:pPr>
              <a:spcBef>
                <a:spcPts val="500"/>
              </a:spcBef>
              <a:buClr>
                <a:srgbClr val="003B7C"/>
              </a:buClr>
              <a:buFont typeface="System Font Regular"/>
              <a:buChar char="»"/>
            </a:pPr>
            <a:r>
              <a:rPr lang="en-US" sz="1700" dirty="0"/>
              <a:t>Conversational AI: Enables natural language interactions with clinical documentation systems.</a:t>
            </a:r>
          </a:p>
          <a:p>
            <a:pPr>
              <a:spcBef>
                <a:spcPts val="500"/>
              </a:spcBef>
              <a:buClr>
                <a:srgbClr val="003B7C"/>
              </a:buClr>
              <a:buFont typeface="System Font Regular"/>
              <a:buChar char="»"/>
            </a:pPr>
            <a:r>
              <a:rPr lang="en-US" sz="1700" dirty="0"/>
              <a:t>Ambient AI: Enhances clinical encounters by providing real-time support and suggestions.</a:t>
            </a:r>
          </a:p>
          <a:p>
            <a:pPr>
              <a:spcBef>
                <a:spcPts val="500"/>
              </a:spcBef>
              <a:buClr>
                <a:srgbClr val="003B7C"/>
              </a:buClr>
              <a:buFont typeface="System Font Regular"/>
              <a:buChar char="»"/>
            </a:pPr>
            <a:r>
              <a:rPr lang="en-US" sz="1700" dirty="0"/>
              <a:t>Generative AI: Generates accurate clinical content, saving time and effort.</a:t>
            </a:r>
          </a:p>
          <a:p>
            <a:pPr>
              <a:spcBef>
                <a:spcPts val="500"/>
              </a:spcBef>
              <a:buClr>
                <a:srgbClr val="003B7C"/>
              </a:buClr>
              <a:buFont typeface="System Font Regular"/>
              <a:buChar char="»"/>
            </a:pPr>
            <a:r>
              <a:rPr lang="en-US" sz="1700" dirty="0"/>
              <a:t>Continuous Learning: Constantly improves accuracy and adapts to various clinical specialties.</a:t>
            </a:r>
          </a:p>
        </p:txBody>
      </p:sp>
      <p:sp>
        <p:nvSpPr>
          <p:cNvPr id="8" name="TextBox 7">
            <a:extLst>
              <a:ext uri="{FF2B5EF4-FFF2-40B4-BE49-F238E27FC236}">
                <a16:creationId xmlns:a16="http://schemas.microsoft.com/office/drawing/2014/main" id="{0530EDB6-AD58-9F30-98C2-B82BAD100DD9}"/>
              </a:ext>
            </a:extLst>
          </p:cNvPr>
          <p:cNvSpPr txBox="1"/>
          <p:nvPr/>
        </p:nvSpPr>
        <p:spPr>
          <a:xfrm>
            <a:off x="6029803" y="2149839"/>
            <a:ext cx="5817079" cy="4375557"/>
          </a:xfrm>
          <a:prstGeom prst="rect">
            <a:avLst/>
          </a:prstGeom>
          <a:noFill/>
        </p:spPr>
        <p:txBody>
          <a:bodyPr wrap="square">
            <a:spAutoFit/>
          </a:bodyPr>
          <a:lstStyle/>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30+ years developing and revolutionizing medical speech dictation.</a:t>
            </a:r>
          </a:p>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Backed by Microsoft and works in all Windows and Cloud-based solutions running on Windows operating system.</a:t>
            </a:r>
          </a:p>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49% stake in OpenAI with access to the emerging trends and the most advanced AI in GPT4 not available to other emerging developers.</a:t>
            </a:r>
          </a:p>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Best in KLAS awards in consecutive years.</a:t>
            </a:r>
          </a:p>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SOC 1, 2, 3, and HITRUST certifications, fully HIPAA compliant while safely running in the Microsoft Azure cloud, providing the most secure AI speech recognition solution on the market.</a:t>
            </a:r>
          </a:p>
          <a:p>
            <a:pPr marL="285750" indent="-285750">
              <a:spcAft>
                <a:spcPts val="200"/>
              </a:spcAft>
              <a:buClr>
                <a:srgbClr val="003B7C"/>
              </a:buClr>
              <a:buFont typeface="System Font Regular"/>
              <a:buChar char="»"/>
            </a:pPr>
            <a:r>
              <a:rPr lang="en-US" dirty="0">
                <a:latin typeface="Inter" panose="020B0604020202020204" charset="0"/>
                <a:ea typeface="Inter" panose="020B0604020202020204" charset="0"/>
              </a:rPr>
              <a:t>Security Certification Docs Available</a:t>
            </a:r>
          </a:p>
        </p:txBody>
      </p:sp>
    </p:spTree>
    <p:extLst>
      <p:ext uri="{BB962C8B-B14F-4D97-AF65-F5344CB8AC3E}">
        <p14:creationId xmlns:p14="http://schemas.microsoft.com/office/powerpoint/2010/main" val="3569899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09B87-FBE9-8962-4F5C-E9F592D3D430}"/>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Competitive Advantage</a:t>
            </a:r>
          </a:p>
        </p:txBody>
      </p:sp>
      <p:sp>
        <p:nvSpPr>
          <p:cNvPr id="3" name="Content Placeholder 2">
            <a:extLst>
              <a:ext uri="{FF2B5EF4-FFF2-40B4-BE49-F238E27FC236}">
                <a16:creationId xmlns:a16="http://schemas.microsoft.com/office/drawing/2014/main" id="{E9F76321-3A9D-B02A-4B6B-5F6F3E9822CB}"/>
              </a:ext>
            </a:extLst>
          </p:cNvPr>
          <p:cNvSpPr>
            <a:spLocks noGrp="1"/>
          </p:cNvSpPr>
          <p:nvPr>
            <p:ph sz="quarter" idx="10"/>
          </p:nvPr>
        </p:nvSpPr>
        <p:spPr>
          <a:xfrm>
            <a:off x="716712" y="2118844"/>
            <a:ext cx="10139027" cy="3828689"/>
          </a:xfrm>
        </p:spPr>
        <p:txBody>
          <a:bodyPr>
            <a:normAutofit/>
          </a:bodyPr>
          <a:lstStyle/>
          <a:p>
            <a:pPr marL="0" indent="0">
              <a:buNone/>
            </a:pPr>
            <a:r>
              <a:rPr lang="en-US" sz="1800" dirty="0"/>
              <a:t>“Nuance and Dragon Medical are the </a:t>
            </a:r>
            <a:r>
              <a:rPr lang="en-US" sz="1800" b="1" dirty="0">
                <a:ea typeface="Inter" panose="02000503000000020004" pitchFamily="2" charset="0"/>
              </a:rPr>
              <a:t>most accurate and popular </a:t>
            </a:r>
            <a:r>
              <a:rPr lang="en-US" sz="1800" dirty="0"/>
              <a:t>speech recognition solutions in healthcare today. We have over </a:t>
            </a:r>
            <a:r>
              <a:rPr lang="en-US" sz="1800" b="1" dirty="0">
                <a:ea typeface="Inter" panose="02000503000000020004" pitchFamily="2" charset="0"/>
              </a:rPr>
              <a:t>30 years of market excellence</a:t>
            </a:r>
            <a:r>
              <a:rPr lang="en-US" sz="1800" dirty="0"/>
              <a:t>, providing the most cutting-edge technology tools and ever-evolving vocabulary and language models. </a:t>
            </a:r>
          </a:p>
          <a:p>
            <a:pPr marL="0" indent="0">
              <a:buNone/>
            </a:pPr>
            <a:r>
              <a:rPr lang="en-US" sz="1800" dirty="0"/>
              <a:t>Being </a:t>
            </a:r>
            <a:r>
              <a:rPr lang="en-US" sz="1800" b="1" dirty="0">
                <a:ea typeface="Inter" panose="02000503000000020004" pitchFamily="2" charset="0"/>
              </a:rPr>
              <a:t>backed by Microsoft</a:t>
            </a:r>
            <a:r>
              <a:rPr lang="en-US" sz="1800" dirty="0"/>
              <a:t>, we can grow our AI technology capabilities, providing the most </a:t>
            </a:r>
            <a:r>
              <a:rPr lang="en-US" sz="1800" b="1" dirty="0">
                <a:ea typeface="Inter" panose="02000503000000020004" pitchFamily="2" charset="0"/>
              </a:rPr>
              <a:t>effective and customizable solutions for documentation and workflow efficiency</a:t>
            </a:r>
            <a:r>
              <a:rPr lang="en-US" sz="1800" dirty="0"/>
              <a:t>. We're the golden standard in medical dictation and continue to pioneer the latest advances in conversational AI voice automation. </a:t>
            </a:r>
          </a:p>
          <a:p>
            <a:pPr marL="0" indent="0">
              <a:buNone/>
            </a:pPr>
            <a:r>
              <a:rPr lang="en-US" sz="1800" dirty="0"/>
              <a:t>We're always ready to present our current solutions and will go toe-to-toe (do the Pepsi challenge) with any emerging start-ups in the market. We can demo our solutions, test integrations to see them firsthand in your environment, or set up a Trial to experience the power of our advanced workflow solutions.”</a:t>
            </a:r>
          </a:p>
          <a:p>
            <a:pPr marL="0" indent="0">
              <a:buNone/>
            </a:pPr>
            <a:endParaRPr lang="en-US" dirty="0"/>
          </a:p>
        </p:txBody>
      </p:sp>
      <p:sp>
        <p:nvSpPr>
          <p:cNvPr id="4" name="Text Placeholder 3">
            <a:extLst>
              <a:ext uri="{FF2B5EF4-FFF2-40B4-BE49-F238E27FC236}">
                <a16:creationId xmlns:a16="http://schemas.microsoft.com/office/drawing/2014/main" id="{D17ED090-7A24-CC34-14AC-FBCF2EAAFE61}"/>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7C81E327-F3FC-A945-5125-9C80A783D0C1}"/>
              </a:ext>
            </a:extLst>
          </p:cNvPr>
          <p:cNvSpPr>
            <a:spLocks noGrp="1"/>
          </p:cNvSpPr>
          <p:nvPr>
            <p:ph type="body" sz="quarter" idx="12"/>
          </p:nvPr>
        </p:nvSpPr>
        <p:spPr/>
        <p:txBody>
          <a:bodyPr/>
          <a:lstStyle/>
          <a:p>
            <a:r>
              <a:rPr lang="en-US" dirty="0"/>
              <a:t>How to position DAX Copilot against the competition</a:t>
            </a:r>
          </a:p>
        </p:txBody>
      </p:sp>
    </p:spTree>
    <p:extLst>
      <p:ext uri="{BB962C8B-B14F-4D97-AF65-F5344CB8AC3E}">
        <p14:creationId xmlns:p14="http://schemas.microsoft.com/office/powerpoint/2010/main" val="3424067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09B87-FBE9-8962-4F5C-E9F592D3D430}"/>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Competitive Advantage</a:t>
            </a:r>
          </a:p>
        </p:txBody>
      </p:sp>
      <p:graphicFrame>
        <p:nvGraphicFramePr>
          <p:cNvPr id="6" name="Content Placeholder 5">
            <a:extLst>
              <a:ext uri="{FF2B5EF4-FFF2-40B4-BE49-F238E27FC236}">
                <a16:creationId xmlns:a16="http://schemas.microsoft.com/office/drawing/2014/main" id="{4558F609-B758-4190-8396-07F5F01E405B}"/>
              </a:ext>
            </a:extLst>
          </p:cNvPr>
          <p:cNvGraphicFramePr>
            <a:graphicFrameLocks noGrp="1"/>
          </p:cNvGraphicFramePr>
          <p:nvPr>
            <p:ph sz="quarter" idx="10"/>
            <p:extLst>
              <p:ext uri="{D42A27DB-BD31-4B8C-83A1-F6EECF244321}">
                <p14:modId xmlns:p14="http://schemas.microsoft.com/office/powerpoint/2010/main" val="3056121571"/>
              </p:ext>
            </p:extLst>
          </p:nvPr>
        </p:nvGraphicFramePr>
        <p:xfrm>
          <a:off x="569343" y="2260456"/>
          <a:ext cx="10938294" cy="3545130"/>
        </p:xfrm>
        <a:graphic>
          <a:graphicData uri="http://schemas.openxmlformats.org/drawingml/2006/table">
            <a:tbl>
              <a:tblPr/>
              <a:tblGrid>
                <a:gridCol w="1331742">
                  <a:extLst>
                    <a:ext uri="{9D8B030D-6E8A-4147-A177-3AD203B41FA5}">
                      <a16:colId xmlns:a16="http://schemas.microsoft.com/office/drawing/2014/main" val="4071160088"/>
                    </a:ext>
                  </a:extLst>
                </a:gridCol>
                <a:gridCol w="1388613">
                  <a:extLst>
                    <a:ext uri="{9D8B030D-6E8A-4147-A177-3AD203B41FA5}">
                      <a16:colId xmlns:a16="http://schemas.microsoft.com/office/drawing/2014/main" val="248951628"/>
                    </a:ext>
                  </a:extLst>
                </a:gridCol>
                <a:gridCol w="1203781">
                  <a:extLst>
                    <a:ext uri="{9D8B030D-6E8A-4147-A177-3AD203B41FA5}">
                      <a16:colId xmlns:a16="http://schemas.microsoft.com/office/drawing/2014/main" val="1300119336"/>
                    </a:ext>
                  </a:extLst>
                </a:gridCol>
                <a:gridCol w="1687189">
                  <a:extLst>
                    <a:ext uri="{9D8B030D-6E8A-4147-A177-3AD203B41FA5}">
                      <a16:colId xmlns:a16="http://schemas.microsoft.com/office/drawing/2014/main" val="1919841054"/>
                    </a:ext>
                  </a:extLst>
                </a:gridCol>
                <a:gridCol w="2033158">
                  <a:extLst>
                    <a:ext uri="{9D8B030D-6E8A-4147-A177-3AD203B41FA5}">
                      <a16:colId xmlns:a16="http://schemas.microsoft.com/office/drawing/2014/main" val="1810183361"/>
                    </a:ext>
                  </a:extLst>
                </a:gridCol>
                <a:gridCol w="1815151">
                  <a:extLst>
                    <a:ext uri="{9D8B030D-6E8A-4147-A177-3AD203B41FA5}">
                      <a16:colId xmlns:a16="http://schemas.microsoft.com/office/drawing/2014/main" val="3545176874"/>
                    </a:ext>
                  </a:extLst>
                </a:gridCol>
                <a:gridCol w="1478660">
                  <a:extLst>
                    <a:ext uri="{9D8B030D-6E8A-4147-A177-3AD203B41FA5}">
                      <a16:colId xmlns:a16="http://schemas.microsoft.com/office/drawing/2014/main" val="2204351651"/>
                    </a:ext>
                  </a:extLst>
                </a:gridCol>
              </a:tblGrid>
              <a:tr h="354513">
                <a:tc>
                  <a:txBody>
                    <a:bodyPr/>
                    <a:lstStyle/>
                    <a:p>
                      <a:pPr algn="ctr" fontAlgn="ctr"/>
                      <a:r>
                        <a:rPr lang="en-US" sz="1000" b="1" i="0" u="none" strike="noStrike" dirty="0">
                          <a:solidFill>
                            <a:srgbClr val="FFA700"/>
                          </a:solidFill>
                          <a:effectLst/>
                          <a:latin typeface="Aptos Narrow" panose="020B0004020202020204" pitchFamily="34" charset="0"/>
                        </a:rPr>
                        <a:t>Category</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solidFill>
                  </a:tcPr>
                </a:tc>
                <a:tc>
                  <a:txBody>
                    <a:bodyPr/>
                    <a:lstStyle/>
                    <a:p>
                      <a:pPr algn="ctr" fontAlgn="ctr"/>
                      <a:r>
                        <a:rPr lang="en-US" sz="1000" b="1" i="0" u="none" strike="noStrike" dirty="0">
                          <a:solidFill>
                            <a:schemeClr val="tx1"/>
                          </a:solidFill>
                          <a:effectLst/>
                          <a:latin typeface="Aptos Narrow" panose="020B0004020202020204" pitchFamily="34" charset="0"/>
                        </a:rPr>
                        <a:t>Ambience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tc>
                  <a:txBody>
                    <a:bodyPr/>
                    <a:lstStyle/>
                    <a:p>
                      <a:pPr algn="ctr" fontAlgn="ctr"/>
                      <a:r>
                        <a:rPr lang="en-US" sz="1000" b="1" i="0" u="none" strike="noStrike" dirty="0">
                          <a:solidFill>
                            <a:schemeClr val="tx1"/>
                          </a:solidFill>
                          <a:effectLst/>
                          <a:latin typeface="Aptos Narrow" panose="020B0004020202020204" pitchFamily="34" charset="0"/>
                        </a:rPr>
                        <a:t>Freed</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tc>
                  <a:txBody>
                    <a:bodyPr/>
                    <a:lstStyle/>
                    <a:p>
                      <a:pPr algn="ctr" fontAlgn="ctr"/>
                      <a:r>
                        <a:rPr lang="en-US" sz="1000" b="1" i="0" u="none" strike="noStrike" dirty="0">
                          <a:solidFill>
                            <a:schemeClr val="tx1"/>
                          </a:solidFill>
                          <a:effectLst/>
                          <a:latin typeface="Aptos Narrow" panose="020B0004020202020204" pitchFamily="34" charset="0"/>
                        </a:rPr>
                        <a:t>Heidi</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tc>
                  <a:txBody>
                    <a:bodyPr/>
                    <a:lstStyle/>
                    <a:p>
                      <a:pPr algn="ctr" fontAlgn="ctr"/>
                      <a:r>
                        <a:rPr lang="en-US" sz="1000" b="1" i="0" u="none" strike="noStrike" dirty="0" err="1">
                          <a:solidFill>
                            <a:schemeClr val="tx1"/>
                          </a:solidFill>
                          <a:effectLst/>
                          <a:latin typeface="Aptos Narrow" panose="020B0004020202020204" pitchFamily="34" charset="0"/>
                        </a:rPr>
                        <a:t>Nabla</a:t>
                      </a:r>
                      <a:endParaRPr lang="en-US" sz="1000" b="1" i="0" u="none" strike="noStrike" dirty="0">
                        <a:solidFill>
                          <a:schemeClr val="tx1"/>
                        </a:solidFill>
                        <a:effectLst/>
                        <a:latin typeface="Aptos Narrow" panose="020B0004020202020204" pitchFamily="34" charset="0"/>
                      </a:endParaRP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tc>
                  <a:txBody>
                    <a:bodyPr/>
                    <a:lstStyle/>
                    <a:p>
                      <a:pPr algn="ctr" fontAlgn="ctr"/>
                      <a:r>
                        <a:rPr lang="en-US" sz="1000" b="1" i="0" u="none" strike="noStrike" dirty="0">
                          <a:solidFill>
                            <a:schemeClr val="tx1"/>
                          </a:solidFill>
                          <a:effectLst/>
                          <a:latin typeface="Aptos Narrow" panose="020B0004020202020204" pitchFamily="34" charset="0"/>
                        </a:rPr>
                        <a:t>Suki</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tc>
                  <a:txBody>
                    <a:bodyPr/>
                    <a:lstStyle/>
                    <a:p>
                      <a:pPr algn="ctr" fontAlgn="ctr"/>
                      <a:r>
                        <a:rPr lang="en-US" sz="1000" b="1" i="0" u="none" strike="noStrike" dirty="0" err="1">
                          <a:solidFill>
                            <a:schemeClr val="tx1"/>
                          </a:solidFill>
                          <a:effectLst/>
                          <a:latin typeface="Aptos Narrow" panose="020B0004020202020204" pitchFamily="34" charset="0"/>
                        </a:rPr>
                        <a:t>Sunoh.ai</a:t>
                      </a:r>
                      <a:endParaRPr lang="en-US" sz="1000" b="1" i="0" u="none" strike="noStrike" dirty="0">
                        <a:solidFill>
                          <a:schemeClr val="tx1"/>
                        </a:solidFill>
                        <a:effectLst/>
                        <a:latin typeface="Aptos Narrow" panose="020B0004020202020204" pitchFamily="34" charset="0"/>
                      </a:endParaRP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A700"/>
                    </a:solidFill>
                  </a:tcPr>
                </a:tc>
                <a:extLst>
                  <a:ext uri="{0D108BD9-81ED-4DB2-BD59-A6C34878D82A}">
                    <a16:rowId xmlns:a16="http://schemas.microsoft.com/office/drawing/2014/main" val="3370884498"/>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Market perception</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dirty="0">
                          <a:solidFill>
                            <a:srgbClr val="000000"/>
                          </a:solidFill>
                          <a:effectLst/>
                          <a:latin typeface="Aptos Narrow" panose="020B0004020202020204" pitchFamily="34" charset="0"/>
                        </a:rPr>
                        <a:t>Validated support for specialties, strong demo</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Quick implementation, better note quality</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Cross-geo support, customization options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Quick implementation, co-dev for customers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Claims EHR integrations, but clunky. Strong note.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eCW-embedded but quality uncertain</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1845475"/>
                  </a:ext>
                </a:extLst>
              </a:tr>
              <a:tr h="354513">
                <a:tc>
                  <a:txBody>
                    <a:bodyPr/>
                    <a:lstStyle/>
                    <a:p>
                      <a:pPr algn="ctr" fontAlgn="b"/>
                      <a:r>
                        <a:rPr lang="en-US" sz="1000" b="1" i="0" u="none" strike="noStrike">
                          <a:solidFill>
                            <a:srgbClr val="FFA700"/>
                          </a:solidFill>
                          <a:effectLst/>
                          <a:latin typeface="Aptos Narrow" panose="020B0004020202020204" pitchFamily="34" charset="0"/>
                        </a:rPr>
                        <a:t>Specialties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dirty="0">
                          <a:solidFill>
                            <a:srgbClr val="000000"/>
                          </a:solidFill>
                          <a:effectLst/>
                          <a:latin typeface="Aptos Narrow" panose="020B0004020202020204" pitchFamily="34" charset="0"/>
                        </a:rPr>
                        <a:t>25+, Newly </a:t>
                      </a:r>
                      <a:br>
                        <a:rPr lang="en-US" sz="1000" b="0" i="0" u="none" strike="noStrike" dirty="0">
                          <a:solidFill>
                            <a:srgbClr val="000000"/>
                          </a:solidFill>
                          <a:effectLst/>
                          <a:latin typeface="Aptos Narrow" panose="020B0004020202020204" pitchFamily="34" charset="0"/>
                        </a:rPr>
                      </a:br>
                      <a:r>
                        <a:rPr lang="en-US" sz="1000" b="0" i="0" u="none" strike="noStrike" dirty="0">
                          <a:solidFill>
                            <a:srgbClr val="000000"/>
                          </a:solidFill>
                          <a:effectLst/>
                          <a:latin typeface="Aptos Narrow" panose="020B0004020202020204" pitchFamily="34" charset="0"/>
                        </a:rPr>
                        <a:t>announced ED</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Not specified</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Likely limited</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Claims "all" (50+) specialties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35+, including inpatient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"Multiple" specialties &amp; Dental</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26057435"/>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Pre-charting</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a:solidFill>
                            <a:srgbClr val="000000"/>
                          </a:solidFill>
                          <a:effectLst/>
                          <a:latin typeface="Aptos Narrow" panose="020B0004020202020204" pitchFamily="34" charset="0"/>
                        </a:rPr>
                        <a:t>Prep – coming soon</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Patient Context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endParaRPr lang="en-US" sz="1000" b="0" i="0" u="none" strike="noStrike">
                        <a:solidFill>
                          <a:srgbClr val="000000"/>
                        </a:solidFill>
                        <a:effectLst/>
                        <a:latin typeface="Aptos Narrow" panose="020B0004020202020204" pitchFamily="34" charset="0"/>
                      </a:endParaRP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47955188"/>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Editing</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dirty="0">
                          <a:solidFill>
                            <a:srgbClr val="000000"/>
                          </a:solidFill>
                          <a:effectLst/>
                          <a:latin typeface="Aptos Narrow" panose="020B0004020202020204" pitchFamily="34" charset="0"/>
                        </a:rPr>
                        <a:t>Clinical decision support, customization options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Magic Edit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Magic Edit, customization options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Voice editing, </a:t>
                      </a:r>
                      <a:br>
                        <a:rPr lang="en-US" sz="1000" b="0" i="0" u="none" strike="noStrike" dirty="0">
                          <a:solidFill>
                            <a:srgbClr val="000000"/>
                          </a:solidFill>
                          <a:effectLst/>
                          <a:latin typeface="Aptos Narrow" panose="020B0004020202020204" pitchFamily="34" charset="0"/>
                        </a:rPr>
                      </a:br>
                      <a:r>
                        <a:rPr lang="en-US" sz="1000" b="0" i="0" u="none" strike="noStrike" dirty="0">
                          <a:solidFill>
                            <a:srgbClr val="000000"/>
                          </a:solidFill>
                          <a:effectLst/>
                          <a:latin typeface="Aptos Narrow" panose="020B0004020202020204" pitchFamily="34" charset="0"/>
                        </a:rPr>
                        <a:t>Customization options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Customization options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47209365"/>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Post-visit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dirty="0">
                          <a:solidFill>
                            <a:srgbClr val="000000"/>
                          </a:solidFill>
                          <a:effectLst/>
                          <a:latin typeface="Aptos Narrow" panose="020B0004020202020204" pitchFamily="34" charset="0"/>
                        </a:rPr>
                        <a:t>AVS, Coding/CDI, </a:t>
                      </a:r>
                      <a:br>
                        <a:rPr lang="en-US" sz="1000" b="0" i="0" u="none" strike="noStrike" dirty="0">
                          <a:solidFill>
                            <a:srgbClr val="000000"/>
                          </a:solidFill>
                          <a:effectLst/>
                          <a:latin typeface="Aptos Narrow" panose="020B0004020202020204" pitchFamily="34" charset="0"/>
                        </a:rPr>
                      </a:br>
                      <a:r>
                        <a:rPr lang="en-US" sz="1000" b="0" i="0" u="none" strike="noStrike" dirty="0">
                          <a:solidFill>
                            <a:srgbClr val="000000"/>
                          </a:solidFill>
                          <a:effectLst/>
                          <a:latin typeface="Aptos Narrow" panose="020B0004020202020204" pitchFamily="34" charset="0"/>
                        </a:rPr>
                        <a:t>Referrals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AVS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Referral letters, billing recommendations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AVS, Coding, Referrals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Coding</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Order drafts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20020109"/>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Other</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a:solidFill>
                            <a:srgbClr val="000000"/>
                          </a:solidFill>
                          <a:effectLst/>
                          <a:latin typeface="Aptos Narrow" panose="020B0004020202020204" pitchFamily="34" charset="0"/>
                        </a:rPr>
                        <a:t>Multi-lingual support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Multi-lingual support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Language translation, pre-consult tool</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Dictation, Multi-lingual </a:t>
                      </a:r>
                      <a:br>
                        <a:rPr lang="en-US" sz="1000" b="0" i="0" u="none" strike="noStrike" dirty="0">
                          <a:solidFill>
                            <a:srgbClr val="000000"/>
                          </a:solidFill>
                          <a:effectLst/>
                          <a:latin typeface="Aptos Narrow" panose="020B0004020202020204" pitchFamily="34" charset="0"/>
                        </a:rPr>
                      </a:br>
                      <a:r>
                        <a:rPr lang="en-US" sz="1000" b="0" i="0" u="none" strike="noStrike" dirty="0">
                          <a:solidFill>
                            <a:srgbClr val="000000"/>
                          </a:solidFill>
                          <a:effectLst/>
                          <a:latin typeface="Aptos Narrow" panose="020B0004020202020204" pitchFamily="34" charset="0"/>
                        </a:rPr>
                        <a:t>support, Macros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fr-FR" sz="1000" b="0" i="0" u="none" strike="noStrike">
                          <a:solidFill>
                            <a:srgbClr val="000000"/>
                          </a:solidFill>
                          <a:effectLst/>
                          <a:latin typeface="Aptos Narrow" panose="020B0004020202020204" pitchFamily="34" charset="0"/>
                        </a:rPr>
                        <a:t>Inpatient capabilities, Multi-lingual support (81 languages)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endParaRPr lang="en-US" sz="1000" b="0" i="0" u="none" strike="noStrike">
                        <a:solidFill>
                          <a:srgbClr val="000000"/>
                        </a:solidFill>
                        <a:effectLst/>
                        <a:latin typeface="Aptos Narrow" panose="020B0004020202020204" pitchFamily="34" charset="0"/>
                      </a:endParaRP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758174851"/>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Price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a:solidFill>
                            <a:srgbClr val="000000"/>
                          </a:solidFill>
                          <a:effectLst/>
                          <a:latin typeface="Aptos Narrow" panose="020B0004020202020204" pitchFamily="34" charset="0"/>
                        </a:rPr>
                        <a:t>$800-1,200</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Free tier. $99 Enterprise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Free. $69 – Pro $99 – Clinic (EHR) $80 w/ year-long commit</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$119 – Starter $239 – Pro Enterprise *Likely lower rate via Stratum Med.</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$299 – No EHR $399 – EHR *Likely lower rate via Premier, AAFP.</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$1.25/visit Charges per encounter/usage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67645935"/>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Embedded EHR integrations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NextGen, Greenway.</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eCW</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489221894"/>
                  </a:ext>
                </a:extLst>
              </a:tr>
              <a:tr h="354513">
                <a:tc>
                  <a:txBody>
                    <a:bodyPr/>
                    <a:lstStyle/>
                    <a:p>
                      <a:pPr algn="ctr" fontAlgn="b"/>
                      <a:r>
                        <a:rPr lang="en-US" sz="1000" b="1" i="0" u="none" strike="noStrike" dirty="0">
                          <a:solidFill>
                            <a:srgbClr val="FFA700"/>
                          </a:solidFill>
                          <a:effectLst/>
                          <a:latin typeface="Aptos Narrow" panose="020B0004020202020204" pitchFamily="34" charset="0"/>
                        </a:rPr>
                        <a:t>EHR integrations</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3B7C"/>
                    </a:solidFill>
                  </a:tcPr>
                </a:tc>
                <a:tc>
                  <a:txBody>
                    <a:bodyPr/>
                    <a:lstStyle/>
                    <a:p>
                      <a:pPr algn="ctr" fontAlgn="b"/>
                      <a:r>
                        <a:rPr lang="en-US" sz="1000" b="0" i="0" u="none" strike="noStrike">
                          <a:solidFill>
                            <a:srgbClr val="000000"/>
                          </a:solidFill>
                          <a:effectLst/>
                          <a:latin typeface="Aptos Narrow" panose="020B0004020202020204" pitchFamily="34" charset="0"/>
                        </a:rPr>
                        <a:t>Cerner, Epic (unlikely direct in Haiku)</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 – copy and paste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N/A – copy and paste</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Epic, athenahealth, Cerner, OPUS, ARYAHealth</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a:solidFill>
                            <a:srgbClr val="000000"/>
                          </a:solidFill>
                          <a:effectLst/>
                          <a:latin typeface="Aptos Narrow" panose="020B0004020202020204" pitchFamily="34" charset="0"/>
                        </a:rPr>
                        <a:t>Suki Assistant: Epic, Cerner, Athena MEDITECH.</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fontAlgn="b"/>
                      <a:r>
                        <a:rPr lang="en-US" sz="1000" b="0" i="0" u="none" strike="noStrike" dirty="0">
                          <a:solidFill>
                            <a:srgbClr val="000000"/>
                          </a:solidFill>
                          <a:effectLst/>
                          <a:latin typeface="Aptos Narrow" panose="020B0004020202020204" pitchFamily="34" charset="0"/>
                        </a:rPr>
                        <a:t>**Currently, not available in the market due this fall</a:t>
                      </a:r>
                    </a:p>
                  </a:txBody>
                  <a:tcPr marL="2197" marR="2197" marT="2197" marB="15815"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68509924"/>
                  </a:ext>
                </a:extLst>
              </a:tr>
            </a:tbl>
          </a:graphicData>
        </a:graphic>
      </p:graphicFrame>
      <p:sp>
        <p:nvSpPr>
          <p:cNvPr id="4" name="Text Placeholder 3">
            <a:extLst>
              <a:ext uri="{FF2B5EF4-FFF2-40B4-BE49-F238E27FC236}">
                <a16:creationId xmlns:a16="http://schemas.microsoft.com/office/drawing/2014/main" id="{D17ED090-7A24-CC34-14AC-FBCF2EAAFE61}"/>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7C81E327-F3FC-A945-5125-9C80A783D0C1}"/>
              </a:ext>
            </a:extLst>
          </p:cNvPr>
          <p:cNvSpPr>
            <a:spLocks noGrp="1"/>
          </p:cNvSpPr>
          <p:nvPr>
            <p:ph type="body" sz="quarter" idx="12"/>
          </p:nvPr>
        </p:nvSpPr>
        <p:spPr/>
        <p:txBody>
          <a:bodyPr/>
          <a:lstStyle/>
          <a:p>
            <a:r>
              <a:rPr lang="en-US" dirty="0"/>
              <a:t>How to position DAX Copilot against the competition</a:t>
            </a:r>
          </a:p>
        </p:txBody>
      </p:sp>
    </p:spTree>
    <p:extLst>
      <p:ext uri="{BB962C8B-B14F-4D97-AF65-F5344CB8AC3E}">
        <p14:creationId xmlns:p14="http://schemas.microsoft.com/office/powerpoint/2010/main" val="2997571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A3611-ED91-3415-3400-755DBD4CED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087137-168D-F958-0282-0A11D338B757}"/>
              </a:ext>
            </a:extLst>
          </p:cNvPr>
          <p:cNvSpPr>
            <a:spLocks noGrp="1"/>
          </p:cNvSpPr>
          <p:nvPr>
            <p:ph type="title"/>
          </p:nvPr>
        </p:nvSpPr>
        <p:spPr>
          <a:xfrm>
            <a:off x="716713" y="889686"/>
            <a:ext cx="11314866" cy="681615"/>
          </a:xfrm>
        </p:spPr>
        <p:txBody>
          <a:bodyPr>
            <a:noAutofit/>
          </a:bodyPr>
          <a:lstStyle/>
          <a:p>
            <a:r>
              <a:rPr lang="en-US" b="1" spc="-150" dirty="0">
                <a:latin typeface="Inter ExtraBold" panose="02000503000000020004" pitchFamily="2" charset="0"/>
                <a:ea typeface="Inter ExtraBold" panose="02000503000000020004" pitchFamily="2" charset="0"/>
              </a:rPr>
              <a:t>DMO/DAX Opportunity Discovery + Vetting</a:t>
            </a:r>
          </a:p>
        </p:txBody>
      </p:sp>
      <p:sp>
        <p:nvSpPr>
          <p:cNvPr id="3" name="Content Placeholder 2">
            <a:extLst>
              <a:ext uri="{FF2B5EF4-FFF2-40B4-BE49-F238E27FC236}">
                <a16:creationId xmlns:a16="http://schemas.microsoft.com/office/drawing/2014/main" id="{93CC997E-E39E-A239-5E9D-1D45E465C70E}"/>
              </a:ext>
            </a:extLst>
          </p:cNvPr>
          <p:cNvSpPr>
            <a:spLocks noGrp="1"/>
          </p:cNvSpPr>
          <p:nvPr>
            <p:ph sz="quarter" idx="10"/>
          </p:nvPr>
        </p:nvSpPr>
        <p:spPr>
          <a:xfrm>
            <a:off x="716713" y="2139625"/>
            <a:ext cx="8048714" cy="3571062"/>
          </a:xfrm>
        </p:spPr>
        <p:txBody>
          <a:bodyPr>
            <a:noAutofit/>
          </a:bodyPr>
          <a:lstStyle/>
          <a:p>
            <a:pPr marL="0" indent="0">
              <a:lnSpc>
                <a:spcPct val="100000"/>
              </a:lnSpc>
              <a:spcBef>
                <a:spcPts val="0"/>
              </a:spcBef>
              <a:buNone/>
            </a:pPr>
            <a:r>
              <a:rPr lang="en-US" sz="1600" b="1" dirty="0">
                <a:solidFill>
                  <a:srgbClr val="003B7C"/>
                </a:solidFill>
              </a:rPr>
              <a:t>The 3 Main Necessities of DAX Copilot Trials:</a:t>
            </a:r>
          </a:p>
          <a:p>
            <a:pPr marL="573088" indent="-341313">
              <a:lnSpc>
                <a:spcPct val="100000"/>
              </a:lnSpc>
              <a:spcBef>
                <a:spcPts val="0"/>
              </a:spcBef>
              <a:buAutoNum type="arabicPeriod"/>
            </a:pPr>
            <a:r>
              <a:rPr lang="en-US" sz="1600" dirty="0"/>
              <a:t>Dragon Medical One License.</a:t>
            </a:r>
          </a:p>
          <a:p>
            <a:pPr marL="573088" indent="-341313">
              <a:lnSpc>
                <a:spcPct val="100000"/>
              </a:lnSpc>
              <a:spcBef>
                <a:spcPts val="0"/>
              </a:spcBef>
              <a:buAutoNum type="arabicPeriod"/>
            </a:pPr>
            <a:r>
              <a:rPr lang="en-US" sz="1600" dirty="0"/>
              <a:t>iPhone v6 or higher.</a:t>
            </a:r>
          </a:p>
          <a:p>
            <a:pPr marL="573088" indent="-341313">
              <a:lnSpc>
                <a:spcPct val="100000"/>
              </a:lnSpc>
              <a:spcBef>
                <a:spcPts val="0"/>
              </a:spcBef>
              <a:buAutoNum type="arabicPeriod"/>
            </a:pPr>
            <a:r>
              <a:rPr lang="en-US" sz="1600" dirty="0"/>
              <a:t>Windows PC with Windows or cloud-based EHR.</a:t>
            </a:r>
          </a:p>
          <a:p>
            <a:pPr>
              <a:lnSpc>
                <a:spcPct val="100000"/>
              </a:lnSpc>
            </a:pPr>
            <a:r>
              <a:rPr lang="en-US" sz="1600" dirty="0"/>
              <a:t>It is always a best practice to ensure their satisfaction with DMO and if any other users have entered the practice or would like to trial DMO before discussing DAX.</a:t>
            </a:r>
          </a:p>
          <a:p>
            <a:pPr>
              <a:lnSpc>
                <a:spcPct val="100000"/>
              </a:lnSpc>
            </a:pPr>
            <a:r>
              <a:rPr lang="en-US" sz="1600" dirty="0"/>
              <a:t>Evaluate total potential users of DMO and DAX Copilot.</a:t>
            </a:r>
          </a:p>
          <a:p>
            <a:pPr>
              <a:lnSpc>
                <a:spcPct val="100000"/>
              </a:lnSpc>
            </a:pPr>
            <a:r>
              <a:rPr lang="en-US" sz="1600" dirty="0"/>
              <a:t>Confirm their chosen EHR and get a feel for the current solutions used in their workflows and their environment.</a:t>
            </a:r>
          </a:p>
          <a:p>
            <a:pPr>
              <a:lnSpc>
                <a:spcPct val="100000"/>
              </a:lnSpc>
            </a:pPr>
            <a:r>
              <a:rPr lang="en-US" sz="1600" dirty="0"/>
              <a:t>What is their schedule like to trial DAX and confirm dates for installation?</a:t>
            </a:r>
          </a:p>
        </p:txBody>
      </p:sp>
      <p:sp>
        <p:nvSpPr>
          <p:cNvPr id="4" name="Text Placeholder 3">
            <a:extLst>
              <a:ext uri="{FF2B5EF4-FFF2-40B4-BE49-F238E27FC236}">
                <a16:creationId xmlns:a16="http://schemas.microsoft.com/office/drawing/2014/main" id="{EE813984-B553-6976-257D-2EDD5C9AB063}"/>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5E57F2CA-6D4E-81B9-AF59-6DB39FFCA3C6}"/>
              </a:ext>
            </a:extLst>
          </p:cNvPr>
          <p:cNvSpPr>
            <a:spLocks noGrp="1"/>
          </p:cNvSpPr>
          <p:nvPr>
            <p:ph type="body" sz="quarter" idx="12"/>
          </p:nvPr>
        </p:nvSpPr>
        <p:spPr/>
        <p:txBody>
          <a:bodyPr>
            <a:normAutofit fontScale="92500"/>
          </a:bodyPr>
          <a:lstStyle/>
          <a:p>
            <a:r>
              <a:rPr lang="en-US" dirty="0"/>
              <a:t>Proper Vetting Ensures Better User Experiences and Boosts Conversion Rates</a:t>
            </a:r>
          </a:p>
        </p:txBody>
      </p:sp>
      <p:pic>
        <p:nvPicPr>
          <p:cNvPr id="9" name="Picture 8">
            <a:extLst>
              <a:ext uri="{FF2B5EF4-FFF2-40B4-BE49-F238E27FC236}">
                <a16:creationId xmlns:a16="http://schemas.microsoft.com/office/drawing/2014/main" id="{061B15EE-FC7D-45DA-B283-EB9C5571E8E2}"/>
              </a:ext>
            </a:extLst>
          </p:cNvPr>
          <p:cNvPicPr>
            <a:picLocks noChangeAspect="1"/>
          </p:cNvPicPr>
          <p:nvPr/>
        </p:nvPicPr>
        <p:blipFill>
          <a:blip r:embed="rId2"/>
          <a:stretch>
            <a:fillRect/>
          </a:stretch>
        </p:blipFill>
        <p:spPr>
          <a:xfrm>
            <a:off x="9248839" y="3444613"/>
            <a:ext cx="2625371" cy="2664851"/>
          </a:xfrm>
          <a:prstGeom prst="rect">
            <a:avLst/>
          </a:prstGeom>
        </p:spPr>
      </p:pic>
    </p:spTree>
    <p:extLst>
      <p:ext uri="{BB962C8B-B14F-4D97-AF65-F5344CB8AC3E}">
        <p14:creationId xmlns:p14="http://schemas.microsoft.com/office/powerpoint/2010/main" val="149252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6DDA7A-2993-66BA-85E3-959E2F51B9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E70ABA-30C7-1E04-EC87-057571C821CE}"/>
              </a:ext>
            </a:extLst>
          </p:cNvPr>
          <p:cNvSpPr>
            <a:spLocks noGrp="1"/>
          </p:cNvSpPr>
          <p:nvPr>
            <p:ph type="title"/>
          </p:nvPr>
        </p:nvSpPr>
        <p:spPr/>
        <p:txBody>
          <a:bodyPr/>
          <a:lstStyle/>
          <a:p>
            <a:r>
              <a:rPr lang="en-US" b="1" spc="-150" dirty="0">
                <a:latin typeface="Inter ExtraBold" panose="02000503000000020004" pitchFamily="2" charset="0"/>
                <a:ea typeface="Inter ExtraBold" panose="02000503000000020004" pitchFamily="2" charset="0"/>
              </a:rPr>
              <a:t>DAX Copilot Sales/Marketing Content</a:t>
            </a:r>
          </a:p>
        </p:txBody>
      </p:sp>
      <p:sp>
        <p:nvSpPr>
          <p:cNvPr id="3" name="Content Placeholder 2">
            <a:extLst>
              <a:ext uri="{FF2B5EF4-FFF2-40B4-BE49-F238E27FC236}">
                <a16:creationId xmlns:a16="http://schemas.microsoft.com/office/drawing/2014/main" id="{AF0B3C7D-8C63-6945-3F20-424C29860E08}"/>
              </a:ext>
            </a:extLst>
          </p:cNvPr>
          <p:cNvSpPr>
            <a:spLocks noGrp="1"/>
          </p:cNvSpPr>
          <p:nvPr>
            <p:ph sz="quarter" idx="10"/>
          </p:nvPr>
        </p:nvSpPr>
        <p:spPr/>
        <p:txBody>
          <a:bodyPr>
            <a:normAutofit/>
          </a:bodyPr>
          <a:lstStyle/>
          <a:p>
            <a:pPr>
              <a:lnSpc>
                <a:spcPct val="100000"/>
              </a:lnSpc>
              <a:buClr>
                <a:srgbClr val="003B7C"/>
              </a:buClr>
              <a:buFont typeface="System Font Regular"/>
              <a:buChar char="»"/>
            </a:pPr>
            <a:r>
              <a:rPr lang="en-US" sz="1800" dirty="0"/>
              <a:t>New Content for DMO/DAX Copilot is added weekly to </a:t>
            </a:r>
            <a:r>
              <a:rPr lang="en-US" sz="1800" dirty="0">
                <a:hlinkClick r:id="rId2"/>
              </a:rPr>
              <a:t>https://marketing.edist.com/</a:t>
            </a:r>
            <a:r>
              <a:rPr lang="en-US" sz="1800" dirty="0"/>
              <a:t> </a:t>
            </a:r>
          </a:p>
          <a:p>
            <a:pPr>
              <a:lnSpc>
                <a:spcPct val="100000"/>
              </a:lnSpc>
              <a:buClr>
                <a:srgbClr val="003B7C"/>
              </a:buClr>
              <a:buFont typeface="System Font Regular"/>
              <a:buChar char="»"/>
            </a:pPr>
            <a:r>
              <a:rPr lang="en-US" sz="1800" dirty="0"/>
              <a:t>DAX Copilot Sales Enablement Resource Doc</a:t>
            </a:r>
          </a:p>
          <a:p>
            <a:pPr>
              <a:lnSpc>
                <a:spcPct val="100000"/>
              </a:lnSpc>
              <a:buClr>
                <a:srgbClr val="003B7C"/>
              </a:buClr>
              <a:buFont typeface="System Font Regular"/>
              <a:buChar char="»"/>
            </a:pPr>
            <a:r>
              <a:rPr lang="en-US" sz="1800" dirty="0"/>
              <a:t>DAX Copilot Selling Features and Best Practices Doc</a:t>
            </a:r>
          </a:p>
          <a:p>
            <a:pPr>
              <a:lnSpc>
                <a:spcPct val="100000"/>
              </a:lnSpc>
              <a:buClr>
                <a:srgbClr val="003B7C"/>
              </a:buClr>
              <a:buFont typeface="System Font Regular"/>
              <a:buChar char="»"/>
            </a:pPr>
            <a:r>
              <a:rPr lang="en-US" sz="1800" dirty="0"/>
              <a:t>DAX Sales Process for DAX Copilot Doc</a:t>
            </a:r>
          </a:p>
          <a:p>
            <a:pPr>
              <a:lnSpc>
                <a:spcPct val="100000"/>
              </a:lnSpc>
              <a:buClr>
                <a:srgbClr val="003B7C"/>
              </a:buClr>
              <a:buFont typeface="System Font Regular"/>
              <a:buChar char="»"/>
            </a:pPr>
            <a:r>
              <a:rPr lang="en-US" sz="1800" dirty="0"/>
              <a:t>Sample Mock Encounter Scripts and more</a:t>
            </a:r>
          </a:p>
          <a:p>
            <a:pPr>
              <a:lnSpc>
                <a:spcPct val="100000"/>
              </a:lnSpc>
              <a:buClr>
                <a:srgbClr val="003B7C"/>
              </a:buClr>
              <a:buFont typeface="System Font Regular"/>
              <a:buChar char="»"/>
            </a:pPr>
            <a:r>
              <a:rPr lang="en-US" sz="1800" dirty="0"/>
              <a:t>Make sure all Landing Pages incorporate DMO and DAX together for an easy explanation of how they work together and the overall benefits of the full Dragon package.</a:t>
            </a:r>
          </a:p>
          <a:p>
            <a:pPr>
              <a:lnSpc>
                <a:spcPct val="100000"/>
              </a:lnSpc>
              <a:buClr>
                <a:srgbClr val="003B7C"/>
              </a:buClr>
              <a:buFont typeface="System Font Regular"/>
              <a:buChar char="»"/>
            </a:pPr>
            <a:r>
              <a:rPr lang="en-US" sz="1800" dirty="0"/>
              <a:t>Incorporate these tools with the best practices shared on our previous DMO Sales Tools and Tactics Webinar found here </a:t>
            </a:r>
            <a:r>
              <a:rPr lang="en-US" sz="1800" dirty="0">
                <a:hlinkClick r:id="rId3"/>
              </a:rPr>
              <a:t>https://marketing.edist.com/download/2318/</a:t>
            </a:r>
            <a:r>
              <a:rPr lang="en-US" sz="1800" dirty="0"/>
              <a:t> </a:t>
            </a:r>
          </a:p>
        </p:txBody>
      </p:sp>
      <p:sp>
        <p:nvSpPr>
          <p:cNvPr id="4" name="Text Placeholder 3">
            <a:extLst>
              <a:ext uri="{FF2B5EF4-FFF2-40B4-BE49-F238E27FC236}">
                <a16:creationId xmlns:a16="http://schemas.microsoft.com/office/drawing/2014/main" id="{03A0DCA9-BB36-2111-8F51-88CBB623DA2E}"/>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E9028188-6B33-2012-A59D-B009620BE03D}"/>
              </a:ext>
            </a:extLst>
          </p:cNvPr>
          <p:cNvSpPr>
            <a:spLocks noGrp="1"/>
          </p:cNvSpPr>
          <p:nvPr>
            <p:ph type="body" sz="quarter" idx="12"/>
          </p:nvPr>
        </p:nvSpPr>
        <p:spPr/>
        <p:txBody>
          <a:bodyPr/>
          <a:lstStyle/>
          <a:p>
            <a:r>
              <a:rPr lang="en-US" dirty="0"/>
              <a:t>New Content is Added to the Marketing Portal Weekly</a:t>
            </a:r>
          </a:p>
        </p:txBody>
      </p:sp>
    </p:spTree>
    <p:extLst>
      <p:ext uri="{BB962C8B-B14F-4D97-AF65-F5344CB8AC3E}">
        <p14:creationId xmlns:p14="http://schemas.microsoft.com/office/powerpoint/2010/main" val="2206550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6A4A9A-6D1A-415C-F910-CAB401AD6FA8}"/>
              </a:ext>
            </a:extLst>
          </p:cNvPr>
          <p:cNvSpPr>
            <a:spLocks noGrp="1"/>
          </p:cNvSpPr>
          <p:nvPr>
            <p:ph sz="quarter" idx="10"/>
          </p:nvPr>
        </p:nvSpPr>
        <p:spPr/>
        <p:txBody>
          <a:bodyPr/>
          <a:lstStyle/>
          <a:p>
            <a:pPr>
              <a:buClr>
                <a:schemeClr val="tx2"/>
              </a:buClr>
              <a:buFont typeface="System Font Regular"/>
              <a:buChar char="»"/>
            </a:pPr>
            <a:r>
              <a:rPr lang="en-CA" b="1" dirty="0">
                <a:hlinkClick r:id="rId2">
                  <a:extLst>
                    <a:ext uri="{A12FA001-AC4F-418D-AE19-62706E023703}">
                      <ahyp:hlinkClr xmlns:ahyp="http://schemas.microsoft.com/office/drawing/2018/hyperlinkcolor" val="tx"/>
                    </a:ext>
                  </a:extLst>
                </a:hlinkClick>
              </a:rPr>
              <a:t>https://www.edist.com/chm/  </a:t>
            </a:r>
            <a:endParaRPr lang="en-CA" b="1" dirty="0"/>
          </a:p>
          <a:p>
            <a:pPr lvl="1">
              <a:buClr>
                <a:schemeClr val="tx2"/>
              </a:buClr>
              <a:buFont typeface="System Font Regular"/>
              <a:buChar char="»"/>
            </a:pPr>
            <a:r>
              <a:rPr lang="en-CA" dirty="0"/>
              <a:t>Live and test contracts with sample PDFs and detailed submission instructions.</a:t>
            </a:r>
          </a:p>
          <a:p>
            <a:pPr lvl="1">
              <a:buClr>
                <a:schemeClr val="tx2"/>
              </a:buClr>
              <a:buFont typeface="System Font Regular"/>
              <a:buChar char="»"/>
            </a:pPr>
            <a:r>
              <a:rPr lang="en-CA" b="1" dirty="0">
                <a:solidFill>
                  <a:srgbClr val="003B7C"/>
                </a:solidFill>
              </a:rPr>
              <a:t>New and improved DAX Copilot Portal coming soon!</a:t>
            </a:r>
          </a:p>
          <a:p>
            <a:pPr>
              <a:buClr>
                <a:schemeClr val="tx2"/>
              </a:buClr>
              <a:buFont typeface="System Font Regular"/>
              <a:buChar char="»"/>
            </a:pPr>
            <a:r>
              <a:rPr lang="en-CA" b="1" dirty="0"/>
              <a:t>Required for each and every deal.  </a:t>
            </a:r>
          </a:p>
          <a:p>
            <a:pPr lvl="1">
              <a:buClr>
                <a:schemeClr val="tx2"/>
              </a:buClr>
              <a:buFont typeface="System Font Regular"/>
              <a:buChar char="»"/>
            </a:pPr>
            <a:r>
              <a:rPr lang="en-CA" dirty="0"/>
              <a:t>Required when adding new users to an existing DAX Copilot account.</a:t>
            </a:r>
          </a:p>
          <a:p>
            <a:pPr>
              <a:buClr>
                <a:schemeClr val="tx2"/>
              </a:buClr>
              <a:buFont typeface="System Font Regular"/>
              <a:buChar char="»"/>
            </a:pPr>
            <a:r>
              <a:rPr lang="en-CA" b="1" dirty="0"/>
              <a:t>Workflow.</a:t>
            </a:r>
          </a:p>
          <a:p>
            <a:pPr lvl="1">
              <a:buClr>
                <a:schemeClr val="tx2"/>
              </a:buClr>
              <a:buFont typeface="System Font Regular"/>
              <a:buChar char="»"/>
            </a:pPr>
            <a:r>
              <a:rPr lang="en-CA" dirty="0"/>
              <a:t>VAR/CHM submits the contract.</a:t>
            </a:r>
          </a:p>
          <a:p>
            <a:pPr lvl="1">
              <a:buClr>
                <a:schemeClr val="tx2"/>
              </a:buClr>
              <a:buFont typeface="System Font Regular"/>
              <a:buChar char="»"/>
            </a:pPr>
            <a:r>
              <a:rPr lang="en-CA" dirty="0"/>
              <a:t>eDist reviews for accuracy, then signs and sends to client/Provider for completion.</a:t>
            </a:r>
          </a:p>
          <a:p>
            <a:pPr lvl="1">
              <a:buClr>
                <a:schemeClr val="tx2"/>
              </a:buClr>
              <a:buFont typeface="System Font Regular"/>
              <a:buChar char="»"/>
            </a:pPr>
            <a:r>
              <a:rPr lang="en-CA" dirty="0"/>
              <a:t>Executed copy sent to the reseller - triggers along the way notify our credit and support team of required tasks.</a:t>
            </a:r>
          </a:p>
          <a:p>
            <a:pPr>
              <a:buClr>
                <a:schemeClr val="tx2"/>
              </a:buClr>
              <a:buFont typeface="System Font Regular"/>
              <a:buChar char="»"/>
            </a:pPr>
            <a:endParaRPr lang="en-CA" dirty="0"/>
          </a:p>
        </p:txBody>
      </p:sp>
      <p:sp>
        <p:nvSpPr>
          <p:cNvPr id="2" name="Title 1">
            <a:extLst>
              <a:ext uri="{FF2B5EF4-FFF2-40B4-BE49-F238E27FC236}">
                <a16:creationId xmlns:a16="http://schemas.microsoft.com/office/drawing/2014/main" id="{08919C67-1DCD-71CB-A884-71B00435DA9D}"/>
              </a:ext>
            </a:extLst>
          </p:cNvPr>
          <p:cNvSpPr>
            <a:spLocks noGrp="1"/>
          </p:cNvSpPr>
          <p:nvPr>
            <p:ph type="title"/>
          </p:nvPr>
        </p:nvSpPr>
        <p:spPr/>
        <p:txBody>
          <a:bodyPr/>
          <a:lstStyle/>
          <a:p>
            <a:r>
              <a:rPr lang="en-US" b="1" spc="-150" dirty="0">
                <a:latin typeface="Inter ExtraBold" panose="02000503000000020004" pitchFamily="2" charset="0"/>
                <a:ea typeface="Inter ExtraBold" panose="02000503000000020004" pitchFamily="2" charset="0"/>
              </a:rPr>
              <a:t>DAX Copilot - Process and Procedure </a:t>
            </a:r>
            <a:endParaRPr lang="en-CA" b="1" spc="-150" dirty="0">
              <a:latin typeface="Inter ExtraBold" panose="02000503000000020004" pitchFamily="2" charset="0"/>
              <a:ea typeface="Inter ExtraBold" panose="02000503000000020004" pitchFamily="2" charset="0"/>
            </a:endParaRPr>
          </a:p>
        </p:txBody>
      </p:sp>
      <p:sp>
        <p:nvSpPr>
          <p:cNvPr id="4" name="Text Placeholder 3">
            <a:extLst>
              <a:ext uri="{FF2B5EF4-FFF2-40B4-BE49-F238E27FC236}">
                <a16:creationId xmlns:a16="http://schemas.microsoft.com/office/drawing/2014/main" id="{F293F31E-3ADB-14EB-48D4-A7B847228B9D}"/>
              </a:ext>
            </a:extLst>
          </p:cNvPr>
          <p:cNvSpPr>
            <a:spLocks noGrp="1"/>
          </p:cNvSpPr>
          <p:nvPr>
            <p:ph type="body" sz="quarter" idx="11"/>
          </p:nvPr>
        </p:nvSpPr>
        <p:spPr/>
        <p:txBody>
          <a:bodyPr/>
          <a:lstStyle/>
          <a:p>
            <a:endParaRPr lang="en-CA"/>
          </a:p>
        </p:txBody>
      </p:sp>
      <p:sp>
        <p:nvSpPr>
          <p:cNvPr id="5" name="Text Placeholder 4">
            <a:extLst>
              <a:ext uri="{FF2B5EF4-FFF2-40B4-BE49-F238E27FC236}">
                <a16:creationId xmlns:a16="http://schemas.microsoft.com/office/drawing/2014/main" id="{986FB790-C4AC-D6BD-03CB-CA43F44DE070}"/>
              </a:ext>
            </a:extLst>
          </p:cNvPr>
          <p:cNvSpPr>
            <a:spLocks noGrp="1"/>
          </p:cNvSpPr>
          <p:nvPr>
            <p:ph type="body" sz="quarter" idx="12"/>
          </p:nvPr>
        </p:nvSpPr>
        <p:spPr/>
        <p:txBody>
          <a:bodyPr/>
          <a:lstStyle/>
          <a:p>
            <a:r>
              <a:rPr lang="en-US" dirty="0"/>
              <a:t>DocuSign </a:t>
            </a:r>
            <a:endParaRPr lang="en-CA" dirty="0"/>
          </a:p>
        </p:txBody>
      </p:sp>
    </p:spTree>
    <p:extLst>
      <p:ext uri="{BB962C8B-B14F-4D97-AF65-F5344CB8AC3E}">
        <p14:creationId xmlns:p14="http://schemas.microsoft.com/office/powerpoint/2010/main" val="7321833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9C869-CD10-729D-8711-AC3C54081486}"/>
              </a:ext>
            </a:extLst>
          </p:cNvPr>
          <p:cNvSpPr>
            <a:spLocks noGrp="1"/>
          </p:cNvSpPr>
          <p:nvPr>
            <p:ph sz="quarter" idx="10"/>
          </p:nvPr>
        </p:nvSpPr>
        <p:spPr>
          <a:xfrm>
            <a:off x="716713" y="2565069"/>
            <a:ext cx="10710089" cy="3182587"/>
          </a:xfrm>
        </p:spPr>
        <p:txBody>
          <a:bodyPr>
            <a:normAutofit/>
          </a:bodyPr>
          <a:lstStyle/>
          <a:p>
            <a:pPr>
              <a:buClr>
                <a:schemeClr val="tx2"/>
              </a:buClr>
              <a:buFont typeface="System Font Regular"/>
              <a:buChar char="»"/>
            </a:pPr>
            <a:r>
              <a:rPr lang="en-US" b="1" dirty="0"/>
              <a:t>14-Day </a:t>
            </a:r>
            <a:r>
              <a:rPr lang="en-US" b="1" u="sng" dirty="0">
                <a:solidFill>
                  <a:srgbClr val="003B7C"/>
                </a:solidFill>
              </a:rPr>
              <a:t>Free</a:t>
            </a:r>
            <a:r>
              <a:rPr lang="en-US" b="1" dirty="0"/>
              <a:t> Trial –</a:t>
            </a:r>
            <a:r>
              <a:rPr lang="en-US" dirty="0"/>
              <a:t> PS $650 for the first user, $250 for each additional. </a:t>
            </a:r>
          </a:p>
          <a:p>
            <a:pPr>
              <a:buClr>
                <a:schemeClr val="tx2"/>
              </a:buClr>
              <a:buFont typeface="System Font Regular"/>
              <a:buChar char="»"/>
            </a:pPr>
            <a:r>
              <a:rPr lang="en-US" b="1" dirty="0"/>
              <a:t>14-Day </a:t>
            </a:r>
            <a:r>
              <a:rPr lang="en-US" b="1" u="sng" dirty="0">
                <a:solidFill>
                  <a:srgbClr val="003B7C"/>
                </a:solidFill>
              </a:rPr>
              <a:t>Paid</a:t>
            </a:r>
            <a:r>
              <a:rPr lang="en-US" b="1" dirty="0"/>
              <a:t> Trial – </a:t>
            </a:r>
            <a:r>
              <a:rPr lang="en-US" dirty="0"/>
              <a:t>PS $650/$250 for the trial.</a:t>
            </a:r>
          </a:p>
          <a:p>
            <a:pPr>
              <a:buClr>
                <a:schemeClr val="tx2"/>
              </a:buClr>
              <a:buFont typeface="System Font Regular"/>
              <a:buChar char="»"/>
            </a:pPr>
            <a:r>
              <a:rPr lang="en-US" b="1" dirty="0"/>
              <a:t>Straight Purchase – </a:t>
            </a:r>
            <a:r>
              <a:rPr lang="en-US" dirty="0"/>
              <a:t>PS $1250 for up to 5 providers, $250 for each additional. </a:t>
            </a:r>
            <a:endParaRPr lang="en-US" b="1" dirty="0"/>
          </a:p>
          <a:p>
            <a:pPr>
              <a:buClr>
                <a:schemeClr val="tx2"/>
              </a:buClr>
              <a:buFont typeface="System Font Regular"/>
              <a:buChar char="»"/>
            </a:pPr>
            <a:r>
              <a:rPr lang="en-US" b="1" dirty="0"/>
              <a:t>Platform Fee / 14-Day Free Trial</a:t>
            </a:r>
          </a:p>
          <a:p>
            <a:pPr lvl="1">
              <a:buClr>
                <a:schemeClr val="tx2"/>
              </a:buClr>
              <a:buFont typeface="System Font Regular"/>
              <a:buChar char="»"/>
            </a:pPr>
            <a:r>
              <a:rPr lang="en-US" dirty="0"/>
              <a:t>Once the contract is initiated, $175 is charged to the reseller’s eDist account</a:t>
            </a:r>
            <a:endParaRPr lang="en-CA" dirty="0"/>
          </a:p>
        </p:txBody>
      </p:sp>
      <p:sp>
        <p:nvSpPr>
          <p:cNvPr id="4" name="Text Placeholder 3">
            <a:extLst>
              <a:ext uri="{FF2B5EF4-FFF2-40B4-BE49-F238E27FC236}">
                <a16:creationId xmlns:a16="http://schemas.microsoft.com/office/drawing/2014/main" id="{46EF4B58-2979-67BD-102D-DE2C2858EC1C}"/>
              </a:ext>
            </a:extLst>
          </p:cNvPr>
          <p:cNvSpPr>
            <a:spLocks noGrp="1"/>
          </p:cNvSpPr>
          <p:nvPr>
            <p:ph type="body" sz="quarter" idx="11"/>
          </p:nvPr>
        </p:nvSpPr>
        <p:spPr/>
        <p:txBody>
          <a:bodyPr/>
          <a:lstStyle/>
          <a:p>
            <a:endParaRPr lang="en-CA"/>
          </a:p>
        </p:txBody>
      </p:sp>
      <p:sp>
        <p:nvSpPr>
          <p:cNvPr id="5" name="Text Placeholder 4">
            <a:extLst>
              <a:ext uri="{FF2B5EF4-FFF2-40B4-BE49-F238E27FC236}">
                <a16:creationId xmlns:a16="http://schemas.microsoft.com/office/drawing/2014/main" id="{2FC22A3D-D3B1-2415-FE08-7083975572BA}"/>
              </a:ext>
            </a:extLst>
          </p:cNvPr>
          <p:cNvSpPr>
            <a:spLocks noGrp="1"/>
          </p:cNvSpPr>
          <p:nvPr>
            <p:ph type="body" sz="quarter" idx="12"/>
          </p:nvPr>
        </p:nvSpPr>
        <p:spPr/>
        <p:txBody>
          <a:bodyPr/>
          <a:lstStyle/>
          <a:p>
            <a:r>
              <a:rPr lang="en-US" dirty="0"/>
              <a:t>Current Go-To-Market Offerings </a:t>
            </a:r>
            <a:endParaRPr lang="en-CA" dirty="0"/>
          </a:p>
        </p:txBody>
      </p:sp>
      <p:sp>
        <p:nvSpPr>
          <p:cNvPr id="8" name="Title 1">
            <a:extLst>
              <a:ext uri="{FF2B5EF4-FFF2-40B4-BE49-F238E27FC236}">
                <a16:creationId xmlns:a16="http://schemas.microsoft.com/office/drawing/2014/main" id="{CB978DBE-1F63-ECAA-53D5-5305EED4D855}"/>
              </a:ext>
            </a:extLst>
          </p:cNvPr>
          <p:cNvSpPr>
            <a:spLocks noGrp="1"/>
          </p:cNvSpPr>
          <p:nvPr>
            <p:ph type="title"/>
          </p:nvPr>
        </p:nvSpPr>
        <p:spPr>
          <a:xfrm>
            <a:off x="716713" y="889686"/>
            <a:ext cx="10709337" cy="681615"/>
          </a:xfrm>
        </p:spPr>
        <p:txBody>
          <a:bodyPr/>
          <a:lstStyle/>
          <a:p>
            <a:r>
              <a:rPr lang="en-US" b="1" spc="-150" dirty="0">
                <a:latin typeface="Inter ExtraBold" panose="02000503000000020004" pitchFamily="2" charset="0"/>
                <a:ea typeface="Inter ExtraBold" panose="02000503000000020004" pitchFamily="2" charset="0"/>
              </a:rPr>
              <a:t>DAX Copilot - Process and Procedure </a:t>
            </a:r>
            <a:endParaRPr lang="en-CA" b="1" spc="-150" dirty="0">
              <a:latin typeface="Inter ExtraBold" panose="02000503000000020004" pitchFamily="2" charset="0"/>
              <a:ea typeface="Inter ExtraBold" panose="02000503000000020004" pitchFamily="2" charset="0"/>
            </a:endParaRPr>
          </a:p>
        </p:txBody>
      </p:sp>
    </p:spTree>
    <p:extLst>
      <p:ext uri="{BB962C8B-B14F-4D97-AF65-F5344CB8AC3E}">
        <p14:creationId xmlns:p14="http://schemas.microsoft.com/office/powerpoint/2010/main" val="23207762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862E286-F7A4-86EF-EEA1-C32B49D017A2}"/>
              </a:ext>
            </a:extLst>
          </p:cNvPr>
          <p:cNvSpPr>
            <a:spLocks noGrp="1"/>
          </p:cNvSpPr>
          <p:nvPr>
            <p:ph sz="quarter" idx="10"/>
          </p:nvPr>
        </p:nvSpPr>
        <p:spPr/>
        <p:txBody>
          <a:bodyPr>
            <a:normAutofit/>
          </a:bodyPr>
          <a:lstStyle/>
          <a:p>
            <a:pPr>
              <a:buClr>
                <a:schemeClr val="tx2"/>
              </a:buClr>
              <a:buFont typeface="System Font Regular"/>
              <a:buChar char="»"/>
            </a:pPr>
            <a:r>
              <a:rPr lang="en-US" dirty="0"/>
              <a:t>DMO and DAX Copilot </a:t>
            </a:r>
            <a:r>
              <a:rPr lang="en-US" b="1" dirty="0"/>
              <a:t>must reside </a:t>
            </a:r>
            <a:r>
              <a:rPr lang="en-US" dirty="0"/>
              <a:t>under the same reseller. </a:t>
            </a:r>
          </a:p>
          <a:p>
            <a:pPr>
              <a:buClr>
                <a:schemeClr val="tx2"/>
              </a:buClr>
              <a:buFont typeface="System Font Regular"/>
              <a:buChar char="»"/>
            </a:pPr>
            <a:r>
              <a:rPr lang="en-US" b="1" dirty="0"/>
              <a:t>Customer’s Choice</a:t>
            </a:r>
          </a:p>
          <a:p>
            <a:pPr lvl="1">
              <a:buClr>
                <a:schemeClr val="tx2"/>
              </a:buClr>
              <a:buFont typeface="System Font Regular"/>
              <a:buChar char="»"/>
            </a:pPr>
            <a:r>
              <a:rPr lang="en-US" dirty="0"/>
              <a:t>Always check with us, and we can verify existing DMO accounts.</a:t>
            </a:r>
          </a:p>
          <a:p>
            <a:pPr>
              <a:buClr>
                <a:schemeClr val="tx2"/>
              </a:buClr>
              <a:buFont typeface="System Font Regular"/>
              <a:buChar char="»"/>
            </a:pPr>
            <a:r>
              <a:rPr lang="en-US" b="1" dirty="0"/>
              <a:t>Switching Resellers/Co-Terming</a:t>
            </a:r>
          </a:p>
          <a:p>
            <a:pPr lvl="1">
              <a:buClr>
                <a:schemeClr val="tx2"/>
              </a:buClr>
              <a:buFont typeface="System Font Regular"/>
              <a:buChar char="»"/>
            </a:pPr>
            <a:r>
              <a:rPr lang="en-US" dirty="0"/>
              <a:t>$125 per hour.</a:t>
            </a:r>
          </a:p>
          <a:p>
            <a:pPr>
              <a:buClr>
                <a:schemeClr val="tx2"/>
              </a:buClr>
              <a:buFont typeface="System Font Regular"/>
              <a:buChar char="»"/>
            </a:pPr>
            <a:r>
              <a:rPr lang="en-US" b="1" dirty="0"/>
              <a:t>Account Migration Form:</a:t>
            </a:r>
          </a:p>
          <a:p>
            <a:pPr lvl="1">
              <a:buClr>
                <a:schemeClr val="tx2"/>
              </a:buClr>
              <a:buFont typeface="System Font Regular"/>
              <a:buChar char="»"/>
            </a:pPr>
            <a:r>
              <a:rPr lang="en-CA" sz="1800" u="sng" dirty="0">
                <a:effectLst/>
                <a:latin typeface="Arial" panose="020B0604020202020204" pitchFamily="34" charset="0"/>
                <a:ea typeface="Inter" panose="02000503000000020004" pitchFamily="2" charset="0"/>
                <a:hlinkClick r:id="rId2">
                  <a:extLst>
                    <a:ext uri="{A12FA001-AC4F-418D-AE19-62706E023703}">
                      <ahyp:hlinkClr xmlns:ahyp="http://schemas.microsoft.com/office/drawing/2018/hyperlinkcolor" val="tx"/>
                    </a:ext>
                  </a:extLst>
                </a:hlinkClick>
              </a:rPr>
              <a:t>https://edistcorp.formstack.com/forms/account_migration_request_form</a:t>
            </a:r>
            <a:endParaRPr lang="en-CA" sz="1800" u="sng" dirty="0">
              <a:effectLst/>
              <a:latin typeface="Arial" panose="020B0604020202020204" pitchFamily="34" charset="0"/>
              <a:ea typeface="Inter" panose="02000503000000020004" pitchFamily="2" charset="0"/>
            </a:endParaRPr>
          </a:p>
          <a:p>
            <a:pPr lvl="1"/>
            <a:endParaRPr lang="en-CA" u="sng" dirty="0">
              <a:solidFill>
                <a:srgbClr val="0000FF"/>
              </a:solidFill>
              <a:latin typeface="Arial" panose="020B0604020202020204" pitchFamily="34" charset="0"/>
              <a:ea typeface="Inter" panose="02000503000000020004" pitchFamily="2" charset="0"/>
            </a:endParaRPr>
          </a:p>
          <a:p>
            <a:pPr marL="457200" lvl="1" indent="0">
              <a:buNone/>
            </a:pPr>
            <a:endParaRPr lang="en-CA" u="sng" dirty="0">
              <a:solidFill>
                <a:srgbClr val="0000FF"/>
              </a:solidFill>
              <a:latin typeface="Arial" panose="020B0604020202020204" pitchFamily="34" charset="0"/>
              <a:ea typeface="Inter" panose="02000503000000020004" pitchFamily="2" charset="0"/>
            </a:endParaRPr>
          </a:p>
        </p:txBody>
      </p:sp>
      <p:sp>
        <p:nvSpPr>
          <p:cNvPr id="2" name="Title 1">
            <a:extLst>
              <a:ext uri="{FF2B5EF4-FFF2-40B4-BE49-F238E27FC236}">
                <a16:creationId xmlns:a16="http://schemas.microsoft.com/office/drawing/2014/main" id="{F397AAFE-C2BB-74DA-4797-F404945C19FE}"/>
              </a:ext>
            </a:extLst>
          </p:cNvPr>
          <p:cNvSpPr>
            <a:spLocks noGrp="1"/>
          </p:cNvSpPr>
          <p:nvPr>
            <p:ph type="title"/>
          </p:nvPr>
        </p:nvSpPr>
        <p:spPr/>
        <p:txBody>
          <a:bodyPr/>
          <a:lstStyle/>
          <a:p>
            <a:r>
              <a:rPr lang="en-US" b="1" spc="-150" dirty="0">
                <a:latin typeface="Inter ExtraBold" panose="02000503000000020004" pitchFamily="2" charset="0"/>
                <a:ea typeface="Inter ExtraBold" panose="02000503000000020004" pitchFamily="2" charset="0"/>
              </a:rPr>
              <a:t>DAX Copilot - Process and Procedure </a:t>
            </a:r>
            <a:endParaRPr lang="en-CA" b="1" dirty="0">
              <a:latin typeface="Inter ExtraBold" panose="02000503000000020004" pitchFamily="2" charset="0"/>
              <a:ea typeface="Inter ExtraBold" panose="02000503000000020004" pitchFamily="2" charset="0"/>
            </a:endParaRPr>
          </a:p>
        </p:txBody>
      </p:sp>
      <p:sp>
        <p:nvSpPr>
          <p:cNvPr id="4" name="Text Placeholder 3">
            <a:extLst>
              <a:ext uri="{FF2B5EF4-FFF2-40B4-BE49-F238E27FC236}">
                <a16:creationId xmlns:a16="http://schemas.microsoft.com/office/drawing/2014/main" id="{220730CE-BB12-F2C0-2DBC-28A2C50058F3}"/>
              </a:ext>
            </a:extLst>
          </p:cNvPr>
          <p:cNvSpPr>
            <a:spLocks noGrp="1"/>
          </p:cNvSpPr>
          <p:nvPr>
            <p:ph type="body" sz="quarter" idx="11"/>
          </p:nvPr>
        </p:nvSpPr>
        <p:spPr/>
        <p:txBody>
          <a:bodyPr/>
          <a:lstStyle/>
          <a:p>
            <a:endParaRPr lang="en-CA"/>
          </a:p>
        </p:txBody>
      </p:sp>
      <p:sp>
        <p:nvSpPr>
          <p:cNvPr id="5" name="Text Placeholder 4">
            <a:extLst>
              <a:ext uri="{FF2B5EF4-FFF2-40B4-BE49-F238E27FC236}">
                <a16:creationId xmlns:a16="http://schemas.microsoft.com/office/drawing/2014/main" id="{7ECDD3CF-CED2-CB8E-2D48-A1F0DF7E4A63}"/>
              </a:ext>
            </a:extLst>
          </p:cNvPr>
          <p:cNvSpPr>
            <a:spLocks noGrp="1"/>
          </p:cNvSpPr>
          <p:nvPr>
            <p:ph type="body" sz="quarter" idx="12"/>
          </p:nvPr>
        </p:nvSpPr>
        <p:spPr/>
        <p:txBody>
          <a:bodyPr/>
          <a:lstStyle/>
          <a:p>
            <a:r>
              <a:rPr lang="en-US" dirty="0"/>
              <a:t>Account Migration - DMO and DAX</a:t>
            </a:r>
            <a:endParaRPr lang="en-CA" dirty="0"/>
          </a:p>
        </p:txBody>
      </p:sp>
    </p:spTree>
    <p:extLst>
      <p:ext uri="{BB962C8B-B14F-4D97-AF65-F5344CB8AC3E}">
        <p14:creationId xmlns:p14="http://schemas.microsoft.com/office/powerpoint/2010/main" val="948394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ADB6-2470-2374-B575-D34A1BBE6FFA}"/>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Dragon Medical One &amp; DAX Copilot</a:t>
            </a:r>
          </a:p>
        </p:txBody>
      </p:sp>
      <p:sp>
        <p:nvSpPr>
          <p:cNvPr id="3" name="Content Placeholder 2">
            <a:extLst>
              <a:ext uri="{FF2B5EF4-FFF2-40B4-BE49-F238E27FC236}">
                <a16:creationId xmlns:a16="http://schemas.microsoft.com/office/drawing/2014/main" id="{75F7C1D6-806B-0752-70AD-0339A6DC1681}"/>
              </a:ext>
            </a:extLst>
          </p:cNvPr>
          <p:cNvSpPr>
            <a:spLocks noGrp="1"/>
          </p:cNvSpPr>
          <p:nvPr>
            <p:ph sz="quarter" idx="10"/>
          </p:nvPr>
        </p:nvSpPr>
        <p:spPr>
          <a:xfrm>
            <a:off x="716713" y="2143376"/>
            <a:ext cx="7728383" cy="3386762"/>
          </a:xfrm>
        </p:spPr>
        <p:txBody>
          <a:bodyPr>
            <a:noAutofit/>
          </a:bodyPr>
          <a:lstStyle/>
          <a:p>
            <a:pPr>
              <a:lnSpc>
                <a:spcPct val="100000"/>
              </a:lnSpc>
            </a:pPr>
            <a:r>
              <a:rPr lang="en-US" sz="1600" dirty="0"/>
              <a:t>Building on the shoulders of Dragon Medical One, DAX Copilot brings ambient technology to further the benefits of incorporating speech rec into healthcare workflows.</a:t>
            </a:r>
          </a:p>
          <a:p>
            <a:pPr>
              <a:lnSpc>
                <a:spcPct val="100000"/>
              </a:lnSpc>
            </a:pPr>
            <a:r>
              <a:rPr lang="en-US" sz="1600" dirty="0"/>
              <a:t>DMO removes manual data entry and repetitive tasks from clinical workflows and DAX Copilot allows you to capture that patient data in real-time as you provide more hands-on care.</a:t>
            </a:r>
          </a:p>
          <a:p>
            <a:pPr>
              <a:lnSpc>
                <a:spcPct val="100000"/>
              </a:lnSpc>
            </a:pPr>
            <a:r>
              <a:rPr lang="en-US" sz="1600" dirty="0"/>
              <a:t>With DAX Copilot, providers can see more patients faster while never missing a thing. All crucial and pertinent info will be at their fingertips in real-time, while they provide hands-on care with the highest level of patient satisfaction. This will boost their providers' bedside manner as they streamline workflow efficiencies when treating more patients each day. </a:t>
            </a:r>
          </a:p>
        </p:txBody>
      </p:sp>
      <p:sp>
        <p:nvSpPr>
          <p:cNvPr id="4" name="Text Placeholder 3">
            <a:extLst>
              <a:ext uri="{FF2B5EF4-FFF2-40B4-BE49-F238E27FC236}">
                <a16:creationId xmlns:a16="http://schemas.microsoft.com/office/drawing/2014/main" id="{AB721761-B25F-EC66-92B9-85BE6105E22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EB45B30E-F84D-DE36-8E98-66C3ADC862CA}"/>
              </a:ext>
            </a:extLst>
          </p:cNvPr>
          <p:cNvSpPr>
            <a:spLocks noGrp="1"/>
          </p:cNvSpPr>
          <p:nvPr>
            <p:ph type="body" sz="quarter" idx="12"/>
          </p:nvPr>
        </p:nvSpPr>
        <p:spPr>
          <a:xfrm>
            <a:off x="953079" y="1712913"/>
            <a:ext cx="10522208" cy="611012"/>
          </a:xfrm>
        </p:spPr>
        <p:txBody>
          <a:bodyPr>
            <a:normAutofit fontScale="92500"/>
          </a:bodyPr>
          <a:lstStyle/>
          <a:p>
            <a:r>
              <a:rPr lang="en-US" dirty="0"/>
              <a:t>The Most Accurate and Popular Speech Rec in Healthcare just got More Powerful</a:t>
            </a:r>
          </a:p>
        </p:txBody>
      </p:sp>
      <p:pic>
        <p:nvPicPr>
          <p:cNvPr id="6" name="Picture 5">
            <a:extLst>
              <a:ext uri="{FF2B5EF4-FFF2-40B4-BE49-F238E27FC236}">
                <a16:creationId xmlns:a16="http://schemas.microsoft.com/office/drawing/2014/main" id="{FF4125EA-57D5-FA25-1F47-41F770E966C3}"/>
              </a:ext>
            </a:extLst>
          </p:cNvPr>
          <p:cNvPicPr>
            <a:picLocks noChangeAspect="1"/>
          </p:cNvPicPr>
          <p:nvPr/>
        </p:nvPicPr>
        <p:blipFill>
          <a:blip r:embed="rId2"/>
          <a:stretch>
            <a:fillRect/>
          </a:stretch>
        </p:blipFill>
        <p:spPr>
          <a:xfrm>
            <a:off x="8538600" y="3429000"/>
            <a:ext cx="3653400" cy="2539314"/>
          </a:xfrm>
          <a:prstGeom prst="rect">
            <a:avLst/>
          </a:prstGeom>
        </p:spPr>
      </p:pic>
    </p:spTree>
    <p:extLst>
      <p:ext uri="{BB962C8B-B14F-4D97-AF65-F5344CB8AC3E}">
        <p14:creationId xmlns:p14="http://schemas.microsoft.com/office/powerpoint/2010/main" val="15226895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F46360D-CC08-E778-AEA7-BFE8EA3C3BCF}"/>
              </a:ext>
            </a:extLst>
          </p:cNvPr>
          <p:cNvSpPr>
            <a:spLocks noGrp="1"/>
          </p:cNvSpPr>
          <p:nvPr>
            <p:ph sz="quarter" idx="10"/>
          </p:nvPr>
        </p:nvSpPr>
        <p:spPr>
          <a:xfrm>
            <a:off x="716713" y="2139626"/>
            <a:ext cx="10710089" cy="846170"/>
          </a:xfrm>
        </p:spPr>
        <p:txBody>
          <a:bodyPr>
            <a:normAutofit/>
          </a:bodyPr>
          <a:lstStyle/>
          <a:p>
            <a:pPr marL="0" indent="0">
              <a:buClr>
                <a:schemeClr val="tx2"/>
              </a:buClr>
              <a:buNone/>
            </a:pPr>
            <a:r>
              <a:rPr lang="en-US" sz="1800" dirty="0"/>
              <a:t>Join us for an exclusive webinar where we'll showcase how DAX Copilot + Dragon Medical One can revolutionize your workflow, increase patient satisfaction, and ultimately, pay for itself with improved coding and operational efficiency.</a:t>
            </a:r>
          </a:p>
        </p:txBody>
      </p:sp>
      <p:sp>
        <p:nvSpPr>
          <p:cNvPr id="2" name="Title 1">
            <a:extLst>
              <a:ext uri="{FF2B5EF4-FFF2-40B4-BE49-F238E27FC236}">
                <a16:creationId xmlns:a16="http://schemas.microsoft.com/office/drawing/2014/main" id="{272A27D4-133F-120F-8B11-A2FC034E93CA}"/>
              </a:ext>
            </a:extLst>
          </p:cNvPr>
          <p:cNvSpPr>
            <a:spLocks noGrp="1"/>
          </p:cNvSpPr>
          <p:nvPr>
            <p:ph type="title"/>
          </p:nvPr>
        </p:nvSpPr>
        <p:spPr/>
        <p:txBody>
          <a:bodyPr/>
          <a:lstStyle/>
          <a:p>
            <a:r>
              <a:rPr lang="en-US" b="1" spc="-150" dirty="0">
                <a:latin typeface="Inter" panose="02000503000000020004" pitchFamily="2" charset="0"/>
                <a:ea typeface="Inter" panose="02000503000000020004" pitchFamily="2" charset="0"/>
              </a:rPr>
              <a:t>DAX Copilot Webinar</a:t>
            </a:r>
            <a:endParaRPr lang="en-CA" b="1" dirty="0"/>
          </a:p>
        </p:txBody>
      </p:sp>
      <p:sp>
        <p:nvSpPr>
          <p:cNvPr id="4" name="Text Placeholder 3">
            <a:extLst>
              <a:ext uri="{FF2B5EF4-FFF2-40B4-BE49-F238E27FC236}">
                <a16:creationId xmlns:a16="http://schemas.microsoft.com/office/drawing/2014/main" id="{082A2D76-A293-7B2C-3414-F93AE5C28B34}"/>
              </a:ext>
            </a:extLst>
          </p:cNvPr>
          <p:cNvSpPr>
            <a:spLocks noGrp="1"/>
          </p:cNvSpPr>
          <p:nvPr>
            <p:ph type="body" sz="quarter" idx="11"/>
          </p:nvPr>
        </p:nvSpPr>
        <p:spPr/>
        <p:txBody>
          <a:bodyPr/>
          <a:lstStyle/>
          <a:p>
            <a:endParaRPr lang="en-CA"/>
          </a:p>
        </p:txBody>
      </p:sp>
      <p:sp>
        <p:nvSpPr>
          <p:cNvPr id="5" name="Text Placeholder 4">
            <a:extLst>
              <a:ext uri="{FF2B5EF4-FFF2-40B4-BE49-F238E27FC236}">
                <a16:creationId xmlns:a16="http://schemas.microsoft.com/office/drawing/2014/main" id="{81C939B5-3178-4DAD-A2CC-3CE55D5EB3AC}"/>
              </a:ext>
            </a:extLst>
          </p:cNvPr>
          <p:cNvSpPr>
            <a:spLocks noGrp="1"/>
          </p:cNvSpPr>
          <p:nvPr>
            <p:ph type="body" sz="quarter" idx="12"/>
          </p:nvPr>
        </p:nvSpPr>
        <p:spPr/>
        <p:txBody>
          <a:bodyPr/>
          <a:lstStyle/>
          <a:p>
            <a:r>
              <a:rPr lang="en-US" dirty="0"/>
              <a:t>Exclusive Webinar: See DAX Copilot and DMO in Action </a:t>
            </a:r>
            <a:endParaRPr lang="en-CA" dirty="0"/>
          </a:p>
        </p:txBody>
      </p:sp>
      <p:sp>
        <p:nvSpPr>
          <p:cNvPr id="6" name="TextBox 5">
            <a:extLst>
              <a:ext uri="{FF2B5EF4-FFF2-40B4-BE49-F238E27FC236}">
                <a16:creationId xmlns:a16="http://schemas.microsoft.com/office/drawing/2014/main" id="{8D2FD0F8-CB45-76DD-69EF-DAE36C85898E}"/>
              </a:ext>
            </a:extLst>
          </p:cNvPr>
          <p:cNvSpPr txBox="1"/>
          <p:nvPr/>
        </p:nvSpPr>
        <p:spPr>
          <a:xfrm>
            <a:off x="765197" y="3308089"/>
            <a:ext cx="10592357" cy="523220"/>
          </a:xfrm>
          <a:prstGeom prst="rect">
            <a:avLst/>
          </a:prstGeom>
          <a:noFill/>
        </p:spPr>
        <p:txBody>
          <a:bodyPr wrap="square">
            <a:spAutoFit/>
          </a:bodyPr>
          <a:lstStyle/>
          <a:p>
            <a:pPr algn="ctr">
              <a:buClr>
                <a:schemeClr val="tx2"/>
              </a:buClr>
            </a:pPr>
            <a:r>
              <a:rPr lang="en-US" sz="2800" b="1" dirty="0">
                <a:latin typeface="Inter" panose="02000503000000020004" pitchFamily="2" charset="0"/>
                <a:ea typeface="Inter" panose="02000503000000020004" pitchFamily="2" charset="0"/>
              </a:rPr>
              <a:t>Thursday, June 20</a:t>
            </a:r>
            <a:r>
              <a:rPr lang="en-US" sz="2800" b="1" baseline="30000" dirty="0">
                <a:latin typeface="Inter" panose="02000503000000020004" pitchFamily="2" charset="0"/>
                <a:ea typeface="Inter" panose="02000503000000020004" pitchFamily="2" charset="0"/>
              </a:rPr>
              <a:t>th</a:t>
            </a:r>
            <a:r>
              <a:rPr lang="en-US" sz="2800" b="1" dirty="0">
                <a:latin typeface="Inter" panose="02000503000000020004" pitchFamily="2" charset="0"/>
                <a:ea typeface="Inter" panose="02000503000000020004" pitchFamily="2" charset="0"/>
              </a:rPr>
              <a:t>, 2024</a:t>
            </a:r>
          </a:p>
        </p:txBody>
      </p:sp>
      <p:sp>
        <p:nvSpPr>
          <p:cNvPr id="9" name="TextBox 8">
            <a:extLst>
              <a:ext uri="{FF2B5EF4-FFF2-40B4-BE49-F238E27FC236}">
                <a16:creationId xmlns:a16="http://schemas.microsoft.com/office/drawing/2014/main" id="{355EB8D0-AF5E-BF15-7612-FB624546390C}"/>
              </a:ext>
            </a:extLst>
          </p:cNvPr>
          <p:cNvSpPr txBox="1"/>
          <p:nvPr/>
        </p:nvSpPr>
        <p:spPr>
          <a:xfrm>
            <a:off x="783857" y="3916047"/>
            <a:ext cx="9946346" cy="400110"/>
          </a:xfrm>
          <a:prstGeom prst="rect">
            <a:avLst/>
          </a:prstGeom>
          <a:noFill/>
        </p:spPr>
        <p:txBody>
          <a:bodyPr wrap="square">
            <a:spAutoFit/>
          </a:bodyPr>
          <a:lstStyle/>
          <a:p>
            <a:pPr marL="457200" lvl="1" indent="0" algn="ctr">
              <a:buClr>
                <a:schemeClr val="tx2"/>
              </a:buClr>
              <a:buNone/>
            </a:pPr>
            <a:r>
              <a:rPr lang="en-US" sz="2000" b="1" dirty="0">
                <a:solidFill>
                  <a:srgbClr val="003B7C"/>
                </a:solidFill>
                <a:latin typeface="Inter" panose="02000503000000020004" pitchFamily="2" charset="0"/>
                <a:ea typeface="Inter" panose="02000503000000020004" pitchFamily="2" charset="0"/>
                <a:hlinkClick r:id="rId2">
                  <a:extLst>
                    <a:ext uri="{A12FA001-AC4F-418D-AE19-62706E023703}">
                      <ahyp:hlinkClr xmlns:ahyp="http://schemas.microsoft.com/office/drawing/2018/hyperlinkcolor" val="tx"/>
                    </a:ext>
                  </a:extLst>
                </a:hlinkClick>
              </a:rPr>
              <a:t>12:00 PM EDT »</a:t>
            </a:r>
            <a:r>
              <a:rPr lang="en-US" sz="2000" b="1" dirty="0">
                <a:solidFill>
                  <a:srgbClr val="003B7C"/>
                </a:solidFill>
                <a:latin typeface="Inter" panose="02000503000000020004" pitchFamily="2" charset="0"/>
                <a:ea typeface="Inter" panose="02000503000000020004" pitchFamily="2" charset="0"/>
              </a:rPr>
              <a:t>      </a:t>
            </a:r>
            <a:r>
              <a:rPr lang="en-US" sz="2000" b="1" dirty="0">
                <a:solidFill>
                  <a:srgbClr val="003B7C"/>
                </a:solidFill>
                <a:latin typeface="Inter" panose="02000503000000020004" pitchFamily="2" charset="0"/>
                <a:ea typeface="Inter" panose="02000503000000020004" pitchFamily="2" charset="0"/>
                <a:hlinkClick r:id="rId3">
                  <a:extLst>
                    <a:ext uri="{A12FA001-AC4F-418D-AE19-62706E023703}">
                      <ahyp:hlinkClr xmlns:ahyp="http://schemas.microsoft.com/office/drawing/2018/hyperlinkcolor" val="tx"/>
                    </a:ext>
                  </a:extLst>
                </a:hlinkClick>
              </a:rPr>
              <a:t>5:30 PM EDT »</a:t>
            </a:r>
            <a:endParaRPr lang="en-US" sz="2000" b="1" dirty="0">
              <a:solidFill>
                <a:srgbClr val="003B7C"/>
              </a:solidFill>
              <a:latin typeface="Inter" panose="02000503000000020004" pitchFamily="2" charset="0"/>
              <a:ea typeface="Inter" panose="02000503000000020004" pitchFamily="2" charset="0"/>
            </a:endParaRPr>
          </a:p>
        </p:txBody>
      </p:sp>
    </p:spTree>
    <p:extLst>
      <p:ext uri="{BB962C8B-B14F-4D97-AF65-F5344CB8AC3E}">
        <p14:creationId xmlns:p14="http://schemas.microsoft.com/office/powerpoint/2010/main" val="4289353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6FED8-2EDD-275E-D255-DA004B26B51D}"/>
              </a:ext>
            </a:extLst>
          </p:cNvPr>
          <p:cNvSpPr>
            <a:spLocks noGrp="1"/>
          </p:cNvSpPr>
          <p:nvPr>
            <p:ph type="title"/>
          </p:nvPr>
        </p:nvSpPr>
        <p:spPr/>
        <p:txBody>
          <a:bodyPr/>
          <a:lstStyle/>
          <a:p>
            <a:r>
              <a:rPr lang="en-US" b="1" spc="-150" dirty="0">
                <a:latin typeface="Inter" panose="020B0604020202020204" charset="0"/>
                <a:ea typeface="Inter" panose="020B0604020202020204" charset="0"/>
              </a:rPr>
              <a:t>Updated  - Success Stories </a:t>
            </a:r>
            <a:endParaRPr lang="en-CA" b="1" spc="-150" dirty="0">
              <a:latin typeface="Inter" panose="020B0604020202020204" charset="0"/>
              <a:ea typeface="Inter" panose="020B0604020202020204" charset="0"/>
            </a:endParaRPr>
          </a:p>
        </p:txBody>
      </p:sp>
      <p:sp>
        <p:nvSpPr>
          <p:cNvPr id="3" name="Content Placeholder 2">
            <a:extLst>
              <a:ext uri="{FF2B5EF4-FFF2-40B4-BE49-F238E27FC236}">
                <a16:creationId xmlns:a16="http://schemas.microsoft.com/office/drawing/2014/main" id="{C988B254-55CF-D98C-E48C-401645D75FCD}"/>
              </a:ext>
            </a:extLst>
          </p:cNvPr>
          <p:cNvSpPr>
            <a:spLocks noGrp="1"/>
          </p:cNvSpPr>
          <p:nvPr>
            <p:ph sz="quarter" idx="10"/>
          </p:nvPr>
        </p:nvSpPr>
        <p:spPr/>
        <p:txBody>
          <a:bodyPr/>
          <a:lstStyle/>
          <a:p>
            <a:pPr algn="l"/>
            <a:endParaRPr lang="en-US" b="0" i="0" dirty="0">
              <a:solidFill>
                <a:srgbClr val="161C2D"/>
              </a:solidFill>
              <a:effectLst/>
              <a:highlight>
                <a:srgbClr val="FFFFFF"/>
              </a:highlight>
              <a:latin typeface="Inter" panose="020B0604020202020204" charset="0"/>
            </a:endParaRPr>
          </a:p>
          <a:p>
            <a:pPr marL="0" indent="0" algn="l">
              <a:buNone/>
            </a:pPr>
            <a:r>
              <a:rPr lang="en-US" b="0" i="0" dirty="0">
                <a:solidFill>
                  <a:srgbClr val="161C2D"/>
                </a:solidFill>
                <a:effectLst/>
                <a:highlight>
                  <a:srgbClr val="FFFFFF"/>
                </a:highlight>
                <a:latin typeface="Inter" panose="020B0604020202020204" charset="0"/>
              </a:rPr>
              <a:t>"</a:t>
            </a:r>
            <a:r>
              <a:rPr lang="en-US" b="1" i="0" dirty="0">
                <a:solidFill>
                  <a:srgbClr val="161C2D"/>
                </a:solidFill>
                <a:effectLst/>
                <a:highlight>
                  <a:srgbClr val="FFFFFF"/>
                </a:highlight>
                <a:latin typeface="Inter" panose="020B0604020202020204" charset="0"/>
              </a:rPr>
              <a:t>I am in love with DAX Copilot</a:t>
            </a:r>
            <a:r>
              <a:rPr lang="en-US" b="0" i="0" dirty="0">
                <a:solidFill>
                  <a:srgbClr val="161C2D"/>
                </a:solidFill>
                <a:effectLst/>
                <a:highlight>
                  <a:srgbClr val="FFFFFF"/>
                </a:highlight>
                <a:latin typeface="Inter" panose="020B0604020202020204" charset="0"/>
              </a:rPr>
              <a:t>. Holy Smokes!!! Game changer. Life changer!!"</a:t>
            </a:r>
          </a:p>
          <a:p>
            <a:pPr marL="0" indent="0" algn="l">
              <a:buNone/>
            </a:pPr>
            <a:r>
              <a:rPr lang="en-US" b="0" i="0" dirty="0">
                <a:solidFill>
                  <a:srgbClr val="161C2D"/>
                </a:solidFill>
                <a:effectLst/>
                <a:highlight>
                  <a:srgbClr val="FFFFFF"/>
                </a:highlight>
                <a:latin typeface="Inter" panose="020B0604020202020204" charset="0"/>
              </a:rPr>
              <a:t>So, I am becoming the DAX Copilot poster child. I even shared the info with another PCP who is struggling with life balance. Her systems are EPIC with Dragon, but she did not even know that DAX existed. So YES! Yes! Yes! I want to continue. I am all in.</a:t>
            </a:r>
          </a:p>
          <a:p>
            <a:pPr marL="0" indent="0" algn="l">
              <a:buNone/>
            </a:pPr>
            <a:r>
              <a:rPr lang="en-US" b="0" i="0" dirty="0">
                <a:solidFill>
                  <a:srgbClr val="161C2D"/>
                </a:solidFill>
                <a:effectLst/>
                <a:highlight>
                  <a:srgbClr val="FFFFFF"/>
                </a:highlight>
                <a:latin typeface="Inter" panose="020B0604020202020204" charset="0"/>
              </a:rPr>
              <a:t>I have not been to the beach in over a year and will be able to go this weekend. I do not have to cancel my trip to see my grandkids.</a:t>
            </a:r>
          </a:p>
          <a:p>
            <a:pPr marL="0" indent="0" algn="l">
              <a:buNone/>
            </a:pPr>
            <a:r>
              <a:rPr lang="en-US" b="0" i="0" dirty="0">
                <a:solidFill>
                  <a:srgbClr val="161C2D"/>
                </a:solidFill>
                <a:effectLst/>
                <a:highlight>
                  <a:srgbClr val="FFFFFF"/>
                </a:highlight>
                <a:latin typeface="Inter" panose="020B0604020202020204" charset="0"/>
              </a:rPr>
              <a:t>Mariam</a:t>
            </a:r>
            <a:br>
              <a:rPr lang="en-US" b="0" i="0" dirty="0">
                <a:solidFill>
                  <a:srgbClr val="161C2D"/>
                </a:solidFill>
                <a:effectLst/>
                <a:highlight>
                  <a:srgbClr val="FFFFFF"/>
                </a:highlight>
                <a:latin typeface="Inter" panose="020B0604020202020204" charset="0"/>
              </a:rPr>
            </a:br>
            <a:r>
              <a:rPr lang="en-US" b="0" i="0" dirty="0">
                <a:solidFill>
                  <a:srgbClr val="161C2D"/>
                </a:solidFill>
                <a:effectLst/>
                <a:highlight>
                  <a:srgbClr val="FFFFFF"/>
                </a:highlight>
                <a:latin typeface="Inter" panose="020B0604020202020204" charset="0"/>
              </a:rPr>
              <a:t>APRN-RX PMHNP-BC</a:t>
            </a:r>
          </a:p>
          <a:p>
            <a:endParaRPr lang="en-CA" dirty="0"/>
          </a:p>
        </p:txBody>
      </p:sp>
      <p:sp>
        <p:nvSpPr>
          <p:cNvPr id="4" name="Text Placeholder 3">
            <a:extLst>
              <a:ext uri="{FF2B5EF4-FFF2-40B4-BE49-F238E27FC236}">
                <a16:creationId xmlns:a16="http://schemas.microsoft.com/office/drawing/2014/main" id="{8A41BECE-401C-5111-15C2-C6109A2F5180}"/>
              </a:ext>
            </a:extLst>
          </p:cNvPr>
          <p:cNvSpPr>
            <a:spLocks noGrp="1"/>
          </p:cNvSpPr>
          <p:nvPr>
            <p:ph type="body" sz="quarter" idx="11"/>
          </p:nvPr>
        </p:nvSpPr>
        <p:spPr/>
        <p:txBody>
          <a:bodyPr/>
          <a:lstStyle/>
          <a:p>
            <a:endParaRPr lang="en-CA" dirty="0"/>
          </a:p>
        </p:txBody>
      </p:sp>
      <p:sp>
        <p:nvSpPr>
          <p:cNvPr id="5" name="Text Placeholder 4">
            <a:extLst>
              <a:ext uri="{FF2B5EF4-FFF2-40B4-BE49-F238E27FC236}">
                <a16:creationId xmlns:a16="http://schemas.microsoft.com/office/drawing/2014/main" id="{BFA6A25E-9BDD-EFB0-7E41-7F9F4310D51D}"/>
              </a:ext>
            </a:extLst>
          </p:cNvPr>
          <p:cNvSpPr>
            <a:spLocks noGrp="1"/>
          </p:cNvSpPr>
          <p:nvPr>
            <p:ph type="body" sz="quarter" idx="12"/>
          </p:nvPr>
        </p:nvSpPr>
        <p:spPr/>
        <p:txBody>
          <a:bodyPr/>
          <a:lstStyle/>
          <a:p>
            <a:r>
              <a:rPr lang="en-CA" dirty="0">
                <a:hlinkClick r:id="rId2">
                  <a:extLst>
                    <a:ext uri="{A12FA001-AC4F-418D-AE19-62706E023703}">
                      <ahyp:hlinkClr xmlns:ahyp="http://schemas.microsoft.com/office/drawing/2018/hyperlinkcolor" val="tx"/>
                    </a:ext>
                  </a:extLst>
                </a:hlinkClick>
              </a:rPr>
              <a:t>www.edist.com/chm/success-stories/</a:t>
            </a:r>
            <a:r>
              <a:rPr lang="en-CA" dirty="0"/>
              <a:t> </a:t>
            </a:r>
          </a:p>
        </p:txBody>
      </p:sp>
    </p:spTree>
    <p:extLst>
      <p:ext uri="{BB962C8B-B14F-4D97-AF65-F5344CB8AC3E}">
        <p14:creationId xmlns:p14="http://schemas.microsoft.com/office/powerpoint/2010/main" val="3564018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8BE9-3CB4-05D8-8DF1-BF1F9C7738A8}"/>
              </a:ext>
            </a:extLst>
          </p:cNvPr>
          <p:cNvSpPr>
            <a:spLocks noGrp="1"/>
          </p:cNvSpPr>
          <p:nvPr>
            <p:ph type="title"/>
          </p:nvPr>
        </p:nvSpPr>
        <p:spPr/>
        <p:txBody>
          <a:bodyPr/>
          <a:lstStyle/>
          <a:p>
            <a:r>
              <a:rPr lang="en-US" b="1" spc="-150" dirty="0">
                <a:latin typeface="Inter" panose="020B0604020202020204" charset="0"/>
                <a:ea typeface="Inter" panose="020B0604020202020204" charset="0"/>
              </a:rPr>
              <a:t>DAX™ Copilot  - Top Medical Specialties </a:t>
            </a:r>
            <a:endParaRPr lang="en-CA" b="1" spc="-150" dirty="0">
              <a:latin typeface="Inter" panose="020B0604020202020204" charset="0"/>
              <a:ea typeface="Inter" panose="020B0604020202020204" charset="0"/>
            </a:endParaRPr>
          </a:p>
        </p:txBody>
      </p:sp>
      <p:graphicFrame>
        <p:nvGraphicFramePr>
          <p:cNvPr id="6" name="Content Placeholder 2">
            <a:extLst>
              <a:ext uri="{FF2B5EF4-FFF2-40B4-BE49-F238E27FC236}">
                <a16:creationId xmlns:a16="http://schemas.microsoft.com/office/drawing/2014/main" id="{3A197DCE-A77D-6F3D-0D73-1A3759155340}"/>
              </a:ext>
            </a:extLst>
          </p:cNvPr>
          <p:cNvGraphicFramePr>
            <a:graphicFrameLocks noGrp="1"/>
          </p:cNvGraphicFramePr>
          <p:nvPr>
            <p:ph sz="quarter" idx="10"/>
            <p:extLst>
              <p:ext uri="{D42A27DB-BD31-4B8C-83A1-F6EECF244321}">
                <p14:modId xmlns:p14="http://schemas.microsoft.com/office/powerpoint/2010/main" val="1200352937"/>
              </p:ext>
            </p:extLst>
          </p:nvPr>
        </p:nvGraphicFramePr>
        <p:xfrm>
          <a:off x="716713" y="2139625"/>
          <a:ext cx="10710089" cy="339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6326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48D0E-4801-A8B2-5E67-A955F69DA2E9}"/>
              </a:ext>
            </a:extLst>
          </p:cNvPr>
          <p:cNvSpPr>
            <a:spLocks noGrp="1"/>
          </p:cNvSpPr>
          <p:nvPr>
            <p:ph type="title"/>
          </p:nvPr>
        </p:nvSpPr>
        <p:spPr/>
        <p:txBody>
          <a:bodyPr/>
          <a:lstStyle/>
          <a:p>
            <a:r>
              <a:rPr lang="en-US" b="1" spc="-150" dirty="0">
                <a:latin typeface="Inter" panose="02000503000000020004" pitchFamily="2" charset="0"/>
                <a:ea typeface="Inter" panose="02000503000000020004" pitchFamily="2" charset="0"/>
              </a:rPr>
              <a:t>DAX™ Copilot – Top EHR Solutions  </a:t>
            </a:r>
            <a:endParaRPr lang="en-CA" b="1" spc="-150" dirty="0">
              <a:latin typeface="Inter" panose="02000503000000020004" pitchFamily="2" charset="0"/>
              <a:ea typeface="Inter" panose="02000503000000020004" pitchFamily="2" charset="0"/>
            </a:endParaRPr>
          </a:p>
        </p:txBody>
      </p:sp>
      <p:graphicFrame>
        <p:nvGraphicFramePr>
          <p:cNvPr id="6" name="Content Placeholder 2">
            <a:extLst>
              <a:ext uri="{FF2B5EF4-FFF2-40B4-BE49-F238E27FC236}">
                <a16:creationId xmlns:a16="http://schemas.microsoft.com/office/drawing/2014/main" id="{BC4667C3-8A92-DCA1-D3A1-FF12D7EA9436}"/>
              </a:ext>
            </a:extLst>
          </p:cNvPr>
          <p:cNvGraphicFramePr>
            <a:graphicFrameLocks noGrp="1"/>
          </p:cNvGraphicFramePr>
          <p:nvPr>
            <p:ph sz="quarter" idx="10"/>
            <p:extLst>
              <p:ext uri="{D42A27DB-BD31-4B8C-83A1-F6EECF244321}">
                <p14:modId xmlns:p14="http://schemas.microsoft.com/office/powerpoint/2010/main" val="329630067"/>
              </p:ext>
            </p:extLst>
          </p:nvPr>
        </p:nvGraphicFramePr>
        <p:xfrm>
          <a:off x="659364" y="1859903"/>
          <a:ext cx="9878007" cy="36709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6985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ADB6-2470-2374-B575-D34A1BBE6FFA}"/>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Questions?</a:t>
            </a:r>
          </a:p>
        </p:txBody>
      </p:sp>
      <p:sp>
        <p:nvSpPr>
          <p:cNvPr id="4" name="Text Placeholder 3">
            <a:extLst>
              <a:ext uri="{FF2B5EF4-FFF2-40B4-BE49-F238E27FC236}">
                <a16:creationId xmlns:a16="http://schemas.microsoft.com/office/drawing/2014/main" id="{AB721761-B25F-EC66-92B9-85BE6105E22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EB45B30E-F84D-DE36-8E98-66C3ADC862CA}"/>
              </a:ext>
            </a:extLst>
          </p:cNvPr>
          <p:cNvSpPr>
            <a:spLocks noGrp="1"/>
          </p:cNvSpPr>
          <p:nvPr>
            <p:ph type="body" sz="quarter" idx="12"/>
          </p:nvPr>
        </p:nvSpPr>
        <p:spPr/>
        <p:txBody>
          <a:bodyPr>
            <a:normAutofit/>
          </a:bodyPr>
          <a:lstStyle/>
          <a:p>
            <a:r>
              <a:rPr lang="en-US" dirty="0"/>
              <a:t>Please Share Any Thoughts or Questions About DAX Copilot</a:t>
            </a:r>
          </a:p>
        </p:txBody>
      </p:sp>
      <p:sp>
        <p:nvSpPr>
          <p:cNvPr id="6" name="Content Placeholder 5">
            <a:extLst>
              <a:ext uri="{FF2B5EF4-FFF2-40B4-BE49-F238E27FC236}">
                <a16:creationId xmlns:a16="http://schemas.microsoft.com/office/drawing/2014/main" id="{32BBD721-929F-3D68-FF3F-238E4A50543D}"/>
              </a:ext>
            </a:extLst>
          </p:cNvPr>
          <p:cNvSpPr>
            <a:spLocks noGrp="1"/>
          </p:cNvSpPr>
          <p:nvPr>
            <p:ph sz="quarter" idx="10"/>
          </p:nvPr>
        </p:nvSpPr>
        <p:spPr>
          <a:xfrm>
            <a:off x="716713" y="2139626"/>
            <a:ext cx="10710089" cy="335661"/>
          </a:xfrm>
        </p:spPr>
        <p:txBody>
          <a:bodyPr>
            <a:normAutofit lnSpcReduction="10000"/>
          </a:bodyPr>
          <a:lstStyle/>
          <a:p>
            <a:pPr marL="0" indent="0">
              <a:buNone/>
            </a:pPr>
            <a:r>
              <a:rPr lang="en-US" dirty="0"/>
              <a:t>If you have any additional questions following this presentation, please reach out to:</a:t>
            </a:r>
          </a:p>
          <a:p>
            <a:pPr marL="0" indent="0">
              <a:buNone/>
            </a:pPr>
            <a:endParaRPr lang="en-US" dirty="0"/>
          </a:p>
        </p:txBody>
      </p:sp>
      <p:sp>
        <p:nvSpPr>
          <p:cNvPr id="7" name="Content Placeholder 2">
            <a:extLst>
              <a:ext uri="{FF2B5EF4-FFF2-40B4-BE49-F238E27FC236}">
                <a16:creationId xmlns:a16="http://schemas.microsoft.com/office/drawing/2014/main" id="{EA9D6E59-BACB-4AB5-F9CB-05B321C44676}"/>
              </a:ext>
            </a:extLst>
          </p:cNvPr>
          <p:cNvSpPr txBox="1">
            <a:spLocks/>
          </p:cNvSpPr>
          <p:nvPr/>
        </p:nvSpPr>
        <p:spPr>
          <a:xfrm>
            <a:off x="715963" y="2533527"/>
            <a:ext cx="4485767" cy="3058620"/>
          </a:xfrm>
          <a:prstGeom prst="rect">
            <a:avLst/>
          </a:prstGeom>
        </p:spPr>
        <p:txBody>
          <a:bodyPr vert="horz" lIns="91440" tIns="45720" rIns="91440" bIns="45720" numCol="1"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1"/>
                </a:solidFill>
                <a:latin typeface="Inter" panose="02000503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Inter" panose="02000503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800"/>
              </a:spcBef>
              <a:buFont typeface="Arial" panose="020B0604020202020204" pitchFamily="34" charset="0"/>
              <a:buNone/>
            </a:pPr>
            <a:r>
              <a:rPr lang="en-US" b="1" dirty="0">
                <a:solidFill>
                  <a:srgbClr val="003B7C"/>
                </a:solidFill>
                <a:ea typeface="Inter" panose="02000503000000020004" pitchFamily="2" charset="0"/>
              </a:rPr>
              <a:t>Alex Sobeck </a:t>
            </a:r>
            <a:br>
              <a:rPr lang="en-US" b="1" dirty="0">
                <a:solidFill>
                  <a:srgbClr val="003B7C"/>
                </a:solidFill>
                <a:ea typeface="Inter" panose="02000503000000020004" pitchFamily="2" charset="0"/>
              </a:rPr>
            </a:br>
            <a:r>
              <a:rPr lang="en-US" sz="1600" b="1" dirty="0">
                <a:ea typeface="Inter" panose="02000503000000020004" pitchFamily="2" charset="0"/>
                <a:hlinkClick r:id="rId2"/>
              </a:rPr>
              <a:t>alexs@edist.com</a:t>
            </a:r>
            <a:r>
              <a:rPr lang="en-US" sz="1600" b="1" dirty="0">
                <a:ea typeface="Inter" panose="02000503000000020004" pitchFamily="2" charset="0"/>
              </a:rPr>
              <a:t> </a:t>
            </a:r>
          </a:p>
          <a:p>
            <a:pPr marL="0" indent="0">
              <a:lnSpc>
                <a:spcPct val="100000"/>
              </a:lnSpc>
              <a:spcBef>
                <a:spcPts val="0"/>
              </a:spcBef>
              <a:buFont typeface="Arial" panose="020B0604020202020204" pitchFamily="34" charset="0"/>
              <a:buNone/>
            </a:pPr>
            <a:r>
              <a:rPr lang="en-US" sz="1400" dirty="0">
                <a:solidFill>
                  <a:schemeClr val="tx1">
                    <a:lumMod val="65000"/>
                    <a:lumOff val="35000"/>
                  </a:schemeClr>
                </a:solidFill>
                <a:ea typeface="Inter" panose="02000503000000020004" pitchFamily="2" charset="0"/>
              </a:rPr>
              <a:t>Nuance Partnerships and Channel Manager</a:t>
            </a:r>
          </a:p>
          <a:p>
            <a:pPr marL="0" indent="0">
              <a:lnSpc>
                <a:spcPct val="100000"/>
              </a:lnSpc>
              <a:spcBef>
                <a:spcPts val="800"/>
              </a:spcBef>
              <a:buFont typeface="Arial" panose="020B0604020202020204" pitchFamily="34" charset="0"/>
              <a:buNone/>
            </a:pPr>
            <a:r>
              <a:rPr lang="en-US" b="1" dirty="0">
                <a:solidFill>
                  <a:srgbClr val="003B7C"/>
                </a:solidFill>
                <a:ea typeface="Inter" panose="02000503000000020004" pitchFamily="2" charset="0"/>
              </a:rPr>
              <a:t>Mark McIntyre</a:t>
            </a:r>
            <a:br>
              <a:rPr lang="en-US" b="1" dirty="0">
                <a:solidFill>
                  <a:srgbClr val="FFA700"/>
                </a:solidFill>
                <a:ea typeface="Inter" panose="02000503000000020004" pitchFamily="2" charset="0"/>
              </a:rPr>
            </a:br>
            <a:r>
              <a:rPr lang="en-US" sz="1600" b="1" dirty="0">
                <a:ea typeface="Inter" panose="02000503000000020004" pitchFamily="2" charset="0"/>
                <a:hlinkClick r:id="rId3"/>
              </a:rPr>
              <a:t>mark@edist.com</a:t>
            </a:r>
            <a:r>
              <a:rPr lang="en-US" sz="1600" b="1" dirty="0">
                <a:ea typeface="Inter" panose="02000503000000020004" pitchFamily="2" charset="0"/>
              </a:rPr>
              <a:t> </a:t>
            </a:r>
          </a:p>
          <a:p>
            <a:pPr marL="0" indent="0">
              <a:lnSpc>
                <a:spcPct val="100000"/>
              </a:lnSpc>
              <a:spcBef>
                <a:spcPts val="0"/>
              </a:spcBef>
              <a:buFont typeface="Arial" panose="020B0604020202020204" pitchFamily="34" charset="0"/>
              <a:buNone/>
            </a:pPr>
            <a:r>
              <a:rPr lang="en-US" sz="1400" dirty="0">
                <a:solidFill>
                  <a:schemeClr val="tx1">
                    <a:lumMod val="65000"/>
                    <a:lumOff val="35000"/>
                  </a:schemeClr>
                </a:solidFill>
                <a:ea typeface="Inter" panose="02000503000000020004" pitchFamily="2" charset="0"/>
              </a:rPr>
              <a:t>Business Development Manager</a:t>
            </a:r>
          </a:p>
          <a:p>
            <a:pPr marL="0" indent="0">
              <a:lnSpc>
                <a:spcPct val="100000"/>
              </a:lnSpc>
              <a:spcBef>
                <a:spcPts val="800"/>
              </a:spcBef>
              <a:buFont typeface="Arial" panose="020B0604020202020204" pitchFamily="34" charset="0"/>
              <a:buNone/>
            </a:pPr>
            <a:r>
              <a:rPr kumimoji="0" lang="en-US" b="1" i="0" u="none" strike="noStrike" kern="1200" cap="none" spc="0" normalizeH="0" baseline="0" noProof="0" dirty="0">
                <a:ln>
                  <a:noFill/>
                </a:ln>
                <a:solidFill>
                  <a:srgbClr val="003B7C"/>
                </a:solidFill>
                <a:effectLst/>
                <a:uLnTx/>
                <a:uFillTx/>
                <a:latin typeface="Inter" panose="020B0604020202020204" charset="0"/>
                <a:ea typeface="Inter" panose="020B0604020202020204" charset="0"/>
              </a:rPr>
              <a:t>Kristi Bubrig</a:t>
            </a:r>
            <a:br>
              <a:rPr kumimoji="0" lang="en-US" sz="1800" b="1" i="0" u="none" strike="noStrike" kern="1200" cap="none" spc="0" normalizeH="0" baseline="0" noProof="0" dirty="0">
                <a:ln>
                  <a:noFill/>
                </a:ln>
                <a:solidFill>
                  <a:srgbClr val="FFA700"/>
                </a:solidFill>
                <a:effectLst/>
                <a:uLnTx/>
                <a:uFillTx/>
                <a:latin typeface="Calibri" panose="020F0502020204030204"/>
                <a:ea typeface="Inter" panose="02000503000000020004" pitchFamily="2" charset="0"/>
                <a:cs typeface="+mn-cs"/>
              </a:rPr>
            </a:br>
            <a:r>
              <a:rPr lang="en-US" sz="1600" b="1" dirty="0" err="1">
                <a:ea typeface="Inter" panose="02000503000000020004" pitchFamily="2" charset="0"/>
                <a:hlinkClick r:id="rId4"/>
              </a:rPr>
              <a:t>kristi@thedragonpeople.com</a:t>
            </a:r>
            <a:endParaRPr lang="en-US" sz="1600" b="1" dirty="0">
              <a:ea typeface="Inter" panose="02000503000000020004" pitchFamily="2" charset="0"/>
            </a:endParaRPr>
          </a:p>
          <a:p>
            <a:pPr marL="0" indent="0">
              <a:lnSpc>
                <a:spcPct val="100000"/>
              </a:lnSpc>
              <a:spcBef>
                <a:spcPts val="0"/>
              </a:spcBef>
              <a:buFont typeface="Arial" panose="020B0604020202020204" pitchFamily="34" charset="0"/>
              <a:buNone/>
            </a:pPr>
            <a:r>
              <a:rPr lang="en-US" sz="1400" dirty="0">
                <a:solidFill>
                  <a:schemeClr val="tx1">
                    <a:lumMod val="65000"/>
                    <a:lumOff val="35000"/>
                  </a:schemeClr>
                </a:solidFill>
                <a:ea typeface="Inter" panose="02000503000000020004" pitchFamily="2" charset="0"/>
              </a:rPr>
              <a:t>The Dragon Lady – Head of Pro Services</a:t>
            </a:r>
            <a:endParaRPr kumimoji="0" lang="en-US" sz="1800" b="1" i="0" u="none" strike="noStrike" kern="1200" cap="none" spc="0" normalizeH="0" baseline="0" noProof="0" dirty="0">
              <a:ln>
                <a:noFill/>
              </a:ln>
              <a:solidFill>
                <a:srgbClr val="FFA700"/>
              </a:solidFill>
              <a:effectLst/>
              <a:uLnTx/>
              <a:uFillTx/>
              <a:latin typeface="Calibri" panose="020F0502020204030204"/>
              <a:ea typeface="Inter" panose="02000503000000020004" pitchFamily="2" charset="0"/>
              <a:cs typeface="+mn-cs"/>
            </a:endParaRP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lang="en-US" b="1" dirty="0">
                <a:solidFill>
                  <a:srgbClr val="003B7C"/>
                </a:solidFill>
                <a:ea typeface="Inter" panose="02000503000000020004" pitchFamily="2" charset="0"/>
              </a:rPr>
              <a:t>Your Direct Account Manager</a:t>
            </a:r>
            <a:endParaRPr lang="en-US" sz="1400" dirty="0">
              <a:solidFill>
                <a:schemeClr val="tx1">
                  <a:lumMod val="65000"/>
                  <a:lumOff val="35000"/>
                </a:schemeClr>
              </a:solidFill>
              <a:ea typeface="Inter" panose="02000503000000020004" pitchFamily="2" charset="0"/>
            </a:endParaRPr>
          </a:p>
        </p:txBody>
      </p:sp>
      <p:sp>
        <p:nvSpPr>
          <p:cNvPr id="11" name="TextBox 10">
            <a:extLst>
              <a:ext uri="{FF2B5EF4-FFF2-40B4-BE49-F238E27FC236}">
                <a16:creationId xmlns:a16="http://schemas.microsoft.com/office/drawing/2014/main" id="{796D11E1-2937-5084-8B92-8F66A2D5CB06}"/>
              </a:ext>
            </a:extLst>
          </p:cNvPr>
          <p:cNvSpPr txBox="1"/>
          <p:nvPr/>
        </p:nvSpPr>
        <p:spPr>
          <a:xfrm>
            <a:off x="5090160" y="2578831"/>
            <a:ext cx="7101840" cy="2862322"/>
          </a:xfrm>
          <a:prstGeom prst="rect">
            <a:avLst/>
          </a:prstGeom>
          <a:solidFill>
            <a:schemeClr val="bg1">
              <a:lumMod val="95000"/>
            </a:schemeClr>
          </a:solidFill>
        </p:spPr>
        <p:txBody>
          <a:bodyPr wrap="square" lIns="182880" tIns="182880" rIns="731520" bIns="182880" anchor="ctr" anchorCtr="0">
            <a:spAutoFit/>
          </a:bodyPr>
          <a:lstStyle/>
          <a:p>
            <a:r>
              <a:rPr kumimoji="0" lang="en-US" i="0" u="none" strike="noStrike" kern="1200" cap="none" spc="0" normalizeH="0" baseline="0" noProof="0" dirty="0">
                <a:ln>
                  <a:noFill/>
                </a:ln>
                <a:effectLst/>
                <a:uLnTx/>
                <a:uFillTx/>
                <a:latin typeface="Inter" panose="020B0604020202020204" charset="0"/>
                <a:ea typeface="Inter" panose="020B0604020202020204" charset="0"/>
                <a:cs typeface="Calibri" panose="020F0502020204030204" pitchFamily="34" charset="0"/>
              </a:rPr>
              <a:t>You will not find another AI-driven clinical encounter documentation solution with the same level of financial commitment and sustained growth in capabilities as </a:t>
            </a:r>
            <a:r>
              <a:rPr kumimoji="0" lang="en-US" i="0" strike="noStrike" kern="1200" cap="none" spc="0" normalizeH="0" baseline="0" noProof="0" dirty="0">
                <a:ln>
                  <a:noFill/>
                </a:ln>
                <a:effectLst/>
                <a:uLnTx/>
                <a:uFillTx/>
                <a:latin typeface="Inter" panose="020B0604020202020204" charset="0"/>
                <a:ea typeface="Inter" panose="020B0604020202020204" charset="0"/>
                <a:cs typeface="Calibri" panose="020F0502020204030204" pitchFamily="34" charset="0"/>
              </a:rPr>
              <a:t>Microsoft + Nuance's DAX Copilot</a:t>
            </a:r>
            <a:r>
              <a:rPr kumimoji="0" lang="en-US" i="0" u="none" strike="noStrike" kern="1200" cap="none" spc="0" normalizeH="0" baseline="0" noProof="0" dirty="0">
                <a:ln>
                  <a:noFill/>
                </a:ln>
                <a:effectLst/>
                <a:uLnTx/>
                <a:uFillTx/>
                <a:latin typeface="Inter" panose="020B0604020202020204" charset="0"/>
                <a:ea typeface="Inter" panose="020B0604020202020204" charset="0"/>
                <a:cs typeface="Calibri" panose="020F0502020204030204" pitchFamily="34" charset="0"/>
              </a:rPr>
              <a:t>.</a:t>
            </a:r>
          </a:p>
          <a:p>
            <a:endParaRPr lang="en-US" dirty="0">
              <a:latin typeface="Inter" panose="020B0604020202020204" charset="0"/>
              <a:ea typeface="Inter" panose="020B0604020202020204" charset="0"/>
              <a:cs typeface="Calibri" panose="020F0502020204030204" pitchFamily="34" charset="0"/>
            </a:endParaRPr>
          </a:p>
          <a:p>
            <a:r>
              <a:rPr kumimoji="0" lang="en-US" i="0" u="none" strike="noStrike" kern="1200" cap="none" spc="0" normalizeH="0" baseline="0" noProof="0" dirty="0">
                <a:ln>
                  <a:noFill/>
                </a:ln>
                <a:effectLst/>
                <a:uLnTx/>
                <a:uFillTx/>
                <a:latin typeface="Inter" panose="020B0604020202020204" charset="0"/>
                <a:ea typeface="Inter" panose="020B0604020202020204" charset="0"/>
                <a:cs typeface="Calibri" panose="020F0502020204030204" pitchFamily="34" charset="0"/>
              </a:rPr>
              <a:t>With a multi-billion-dollar investment and continuous enhancements driven by physician feedback, DAX Copilot is poised to evolve quarter over quarter for the next five years.</a:t>
            </a:r>
            <a:endParaRPr lang="en-US" dirty="0">
              <a:latin typeface="Inter" panose="020B0604020202020204" charset="0"/>
              <a:ea typeface="Inter" panose="020B0604020202020204" charset="0"/>
              <a:cs typeface="Calibri" panose="020F0502020204030204" pitchFamily="34" charset="0"/>
            </a:endParaRPr>
          </a:p>
        </p:txBody>
      </p:sp>
    </p:spTree>
    <p:extLst>
      <p:ext uri="{BB962C8B-B14F-4D97-AF65-F5344CB8AC3E}">
        <p14:creationId xmlns:p14="http://schemas.microsoft.com/office/powerpoint/2010/main" val="545905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07A611-CF4C-AF40-B3C6-4F34F98530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5979" y="1606509"/>
            <a:ext cx="6040042" cy="1576460"/>
          </a:xfrm>
          <a:prstGeom prst="rect">
            <a:avLst/>
          </a:prstGeom>
        </p:spPr>
      </p:pic>
      <p:pic>
        <p:nvPicPr>
          <p:cNvPr id="6" name="Picture 5">
            <a:extLst>
              <a:ext uri="{FF2B5EF4-FFF2-40B4-BE49-F238E27FC236}">
                <a16:creationId xmlns:a16="http://schemas.microsoft.com/office/drawing/2014/main" id="{E5180749-2339-A616-B294-30F0502E180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311584" y="5074828"/>
            <a:ext cx="1568830" cy="705974"/>
          </a:xfrm>
          <a:prstGeom prst="rect">
            <a:avLst/>
          </a:prstGeom>
        </p:spPr>
      </p:pic>
      <p:pic>
        <p:nvPicPr>
          <p:cNvPr id="7" name="Picture 6">
            <a:extLst>
              <a:ext uri="{FF2B5EF4-FFF2-40B4-BE49-F238E27FC236}">
                <a16:creationId xmlns:a16="http://schemas.microsoft.com/office/drawing/2014/main" id="{DE478023-35C4-A8EA-BC10-FEFB23BD06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3500" y="4249058"/>
            <a:ext cx="4445000" cy="393700"/>
          </a:xfrm>
          <a:prstGeom prst="rect">
            <a:avLst/>
          </a:prstGeom>
        </p:spPr>
      </p:pic>
    </p:spTree>
    <p:extLst>
      <p:ext uri="{BB962C8B-B14F-4D97-AF65-F5344CB8AC3E}">
        <p14:creationId xmlns:p14="http://schemas.microsoft.com/office/powerpoint/2010/main" val="2265604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67FBC-68F8-581A-80A7-4E23C6CF05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AC275A-56EF-DFB0-D949-2869BAE5F5D3}"/>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DMO Elevator Pitch</a:t>
            </a:r>
          </a:p>
        </p:txBody>
      </p:sp>
      <p:sp>
        <p:nvSpPr>
          <p:cNvPr id="3" name="Content Placeholder 2">
            <a:extLst>
              <a:ext uri="{FF2B5EF4-FFF2-40B4-BE49-F238E27FC236}">
                <a16:creationId xmlns:a16="http://schemas.microsoft.com/office/drawing/2014/main" id="{85099FFE-AC48-13E6-C47B-7204B6F34122}"/>
              </a:ext>
            </a:extLst>
          </p:cNvPr>
          <p:cNvSpPr>
            <a:spLocks noGrp="1"/>
          </p:cNvSpPr>
          <p:nvPr>
            <p:ph sz="quarter" idx="10"/>
          </p:nvPr>
        </p:nvSpPr>
        <p:spPr>
          <a:xfrm>
            <a:off x="716712" y="2139624"/>
            <a:ext cx="10640843" cy="3752217"/>
          </a:xfrm>
        </p:spPr>
        <p:txBody>
          <a:bodyPr>
            <a:noAutofit/>
          </a:bodyPr>
          <a:lstStyle/>
          <a:p>
            <a:pPr marL="0" indent="0">
              <a:lnSpc>
                <a:spcPct val="100000"/>
              </a:lnSpc>
              <a:buNone/>
            </a:pPr>
            <a:r>
              <a:rPr lang="en-US" sz="1700" dirty="0"/>
              <a:t>Dragon Medical One is the most accurate and popular speech recognition solution in healthcare today. It’s an efficient way to speak and have all your words dictated directly into documents, emails, and your Windows-based or cloud-based applications in your daily workflow such as your EHR. Wherever you see a blinking cursor, DMO will allow you to use your voice to quickly enter your information.</a:t>
            </a:r>
          </a:p>
          <a:p>
            <a:pPr marL="0" indent="0">
              <a:lnSpc>
                <a:spcPct val="100000"/>
              </a:lnSpc>
              <a:buNone/>
            </a:pPr>
            <a:r>
              <a:rPr lang="en-US" sz="1700" dirty="0"/>
              <a:t>DMO utilizes machine learning and AI technology to correctly process your speech while understanding medical terminology and medical formatting. Simply talk and it will do the typing for you. </a:t>
            </a:r>
          </a:p>
          <a:p>
            <a:pPr marL="0" indent="0">
              <a:lnSpc>
                <a:spcPct val="100000"/>
              </a:lnSpc>
              <a:buNone/>
            </a:pPr>
            <a:r>
              <a:rPr lang="en-US" sz="1700" dirty="0"/>
              <a:t>Dragon Medical One has efficiency tools like auto texts and step-by-step commands to swiftly navigate your daily workflows, eliminate manual and repetitive data entry tasks, and help generate full documents and charting with a few phrases as opposed to typing or dictating every single word.</a:t>
            </a:r>
          </a:p>
          <a:p>
            <a:pPr marL="0" indent="0">
              <a:lnSpc>
                <a:spcPct val="100000"/>
              </a:lnSpc>
              <a:buNone/>
            </a:pPr>
            <a:r>
              <a:rPr lang="en-US" sz="1700" dirty="0"/>
              <a:t>This way you can streamline each day following the patient story and not missing a thing. As you know it’s not what you do it’s what you document.</a:t>
            </a:r>
          </a:p>
          <a:p>
            <a:pPr marL="0" indent="0">
              <a:lnSpc>
                <a:spcPct val="100000"/>
              </a:lnSpc>
              <a:buNone/>
            </a:pPr>
            <a:endParaRPr lang="en-US" sz="1700" dirty="0"/>
          </a:p>
        </p:txBody>
      </p:sp>
      <p:sp>
        <p:nvSpPr>
          <p:cNvPr id="4" name="Text Placeholder 3">
            <a:extLst>
              <a:ext uri="{FF2B5EF4-FFF2-40B4-BE49-F238E27FC236}">
                <a16:creationId xmlns:a16="http://schemas.microsoft.com/office/drawing/2014/main" id="{3C2C9F45-ED27-E873-66CB-A48EAA21DD4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C533D6CD-98B3-7A14-2242-EE78BD4D8845}"/>
              </a:ext>
            </a:extLst>
          </p:cNvPr>
          <p:cNvSpPr>
            <a:spLocks noGrp="1"/>
          </p:cNvSpPr>
          <p:nvPr>
            <p:ph type="body" sz="quarter" idx="12"/>
          </p:nvPr>
        </p:nvSpPr>
        <p:spPr/>
        <p:txBody>
          <a:bodyPr>
            <a:normAutofit/>
          </a:bodyPr>
          <a:lstStyle/>
          <a:p>
            <a:r>
              <a:rPr lang="en-US" dirty="0"/>
              <a:t>Have an encompassing/efficient way to explain DMO to prospects </a:t>
            </a:r>
          </a:p>
        </p:txBody>
      </p:sp>
    </p:spTree>
    <p:extLst>
      <p:ext uri="{BB962C8B-B14F-4D97-AF65-F5344CB8AC3E}">
        <p14:creationId xmlns:p14="http://schemas.microsoft.com/office/powerpoint/2010/main" val="19841672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8ADB6-2470-2374-B575-D34A1BBE6FFA}"/>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DMO to DAX Copilot Upgrade Outreach</a:t>
            </a:r>
          </a:p>
        </p:txBody>
      </p:sp>
      <p:sp>
        <p:nvSpPr>
          <p:cNvPr id="3" name="Content Placeholder 2">
            <a:extLst>
              <a:ext uri="{FF2B5EF4-FFF2-40B4-BE49-F238E27FC236}">
                <a16:creationId xmlns:a16="http://schemas.microsoft.com/office/drawing/2014/main" id="{75F7C1D6-806B-0752-70AD-0339A6DC1681}"/>
              </a:ext>
            </a:extLst>
          </p:cNvPr>
          <p:cNvSpPr>
            <a:spLocks noGrp="1"/>
          </p:cNvSpPr>
          <p:nvPr>
            <p:ph sz="quarter" idx="10"/>
          </p:nvPr>
        </p:nvSpPr>
        <p:spPr>
          <a:xfrm>
            <a:off x="715964" y="2118845"/>
            <a:ext cx="8514300" cy="3849470"/>
          </a:xfrm>
        </p:spPr>
        <p:txBody>
          <a:bodyPr>
            <a:noAutofit/>
          </a:bodyPr>
          <a:lstStyle/>
          <a:p>
            <a:pPr>
              <a:lnSpc>
                <a:spcPct val="100000"/>
              </a:lnSpc>
            </a:pPr>
            <a:r>
              <a:rPr lang="en-US" sz="1800" dirty="0"/>
              <a:t>Dragon Medical One greatly benefits clinicians by streamlining their efficiencies that we’re all versed in promoting. Don’t forget the great benefits of what got us here.</a:t>
            </a:r>
          </a:p>
          <a:p>
            <a:pPr>
              <a:lnSpc>
                <a:spcPct val="100000"/>
              </a:lnSpc>
            </a:pPr>
            <a:r>
              <a:rPr lang="en-US" sz="1800" dirty="0"/>
              <a:t>Mention top examples of what DMO brings to clinicians to immediately bring time savings and ROI.</a:t>
            </a:r>
          </a:p>
          <a:p>
            <a:pPr>
              <a:lnSpc>
                <a:spcPct val="100000"/>
              </a:lnSpc>
            </a:pPr>
            <a:r>
              <a:rPr lang="en-US" sz="1800" dirty="0"/>
              <a:t>We can provide DMO trials instantly. If they want DAX, ensure they have DMO and are comfortable with those great features. This can give longer trials, 14 days with DMO and 14 days with DAX for a comprehensive POC. </a:t>
            </a:r>
          </a:p>
          <a:p>
            <a:pPr>
              <a:lnSpc>
                <a:spcPct val="100000"/>
              </a:lnSpc>
            </a:pPr>
            <a:r>
              <a:rPr lang="en-US" sz="1800" dirty="0"/>
              <a:t>Pitching DAX as an upgrade to DMO avoids pricing questions about paying for both or why people interested in DAX will require DMO, eliminating selling speedbumps. So instead of tackling them as objections later, you can position them as positives.</a:t>
            </a:r>
          </a:p>
        </p:txBody>
      </p:sp>
      <p:sp>
        <p:nvSpPr>
          <p:cNvPr id="4" name="Text Placeholder 3">
            <a:extLst>
              <a:ext uri="{FF2B5EF4-FFF2-40B4-BE49-F238E27FC236}">
                <a16:creationId xmlns:a16="http://schemas.microsoft.com/office/drawing/2014/main" id="{AB721761-B25F-EC66-92B9-85BE6105E22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EB45B30E-F84D-DE36-8E98-66C3ADC862CA}"/>
              </a:ext>
            </a:extLst>
          </p:cNvPr>
          <p:cNvSpPr>
            <a:spLocks noGrp="1"/>
          </p:cNvSpPr>
          <p:nvPr>
            <p:ph type="body" sz="quarter" idx="12"/>
          </p:nvPr>
        </p:nvSpPr>
        <p:spPr/>
        <p:txBody>
          <a:bodyPr>
            <a:normAutofit/>
          </a:bodyPr>
          <a:lstStyle/>
          <a:p>
            <a:r>
              <a:rPr lang="en-US" dirty="0"/>
              <a:t>DAX Copilot is an Upgrade to DMO. Position it that way.</a:t>
            </a:r>
          </a:p>
          <a:p>
            <a:endParaRPr lang="en-US" dirty="0"/>
          </a:p>
        </p:txBody>
      </p:sp>
      <p:pic>
        <p:nvPicPr>
          <p:cNvPr id="7" name="Picture 6">
            <a:extLst>
              <a:ext uri="{FF2B5EF4-FFF2-40B4-BE49-F238E27FC236}">
                <a16:creationId xmlns:a16="http://schemas.microsoft.com/office/drawing/2014/main" id="{C8CA0C1A-8F1F-28BD-D2DB-5055679003F1}"/>
              </a:ext>
            </a:extLst>
          </p:cNvPr>
          <p:cNvPicPr>
            <a:picLocks noChangeAspect="1"/>
          </p:cNvPicPr>
          <p:nvPr/>
        </p:nvPicPr>
        <p:blipFill>
          <a:blip r:embed="rId2"/>
          <a:stretch>
            <a:fillRect/>
          </a:stretch>
        </p:blipFill>
        <p:spPr>
          <a:xfrm>
            <a:off x="8699687" y="2119093"/>
            <a:ext cx="4002099" cy="4002099"/>
          </a:xfrm>
          <a:prstGeom prst="rect">
            <a:avLst/>
          </a:prstGeom>
        </p:spPr>
      </p:pic>
    </p:spTree>
    <p:extLst>
      <p:ext uri="{BB962C8B-B14F-4D97-AF65-F5344CB8AC3E}">
        <p14:creationId xmlns:p14="http://schemas.microsoft.com/office/powerpoint/2010/main" val="965311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67FBC-68F8-581A-80A7-4E23C6CF05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AC275A-56EF-DFB0-D949-2869BAE5F5D3}"/>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Elevator Pitches</a:t>
            </a:r>
          </a:p>
        </p:txBody>
      </p:sp>
      <p:sp>
        <p:nvSpPr>
          <p:cNvPr id="3" name="Content Placeholder 2">
            <a:extLst>
              <a:ext uri="{FF2B5EF4-FFF2-40B4-BE49-F238E27FC236}">
                <a16:creationId xmlns:a16="http://schemas.microsoft.com/office/drawing/2014/main" id="{85099FFE-AC48-13E6-C47B-7204B6F34122}"/>
              </a:ext>
            </a:extLst>
          </p:cNvPr>
          <p:cNvSpPr>
            <a:spLocks noGrp="1"/>
          </p:cNvSpPr>
          <p:nvPr>
            <p:ph sz="quarter" idx="10"/>
          </p:nvPr>
        </p:nvSpPr>
        <p:spPr>
          <a:xfrm>
            <a:off x="716712" y="2139624"/>
            <a:ext cx="10640843" cy="3752217"/>
          </a:xfrm>
        </p:spPr>
        <p:txBody>
          <a:bodyPr>
            <a:noAutofit/>
          </a:bodyPr>
          <a:lstStyle/>
          <a:p>
            <a:pPr marL="0" indent="0">
              <a:lnSpc>
                <a:spcPct val="100000"/>
              </a:lnSpc>
              <a:buNone/>
            </a:pPr>
            <a:r>
              <a:rPr lang="en-US" sz="1700" dirty="0"/>
              <a:t>Imagine a healthcare experience where you step out from behind your workstation or computer and the burden of recalling every patient detail from memory when documenting simply disappears. With DAX Copilot, we've reimagined healthcare documentation.</a:t>
            </a:r>
          </a:p>
          <a:p>
            <a:pPr marL="0" indent="0">
              <a:lnSpc>
                <a:spcPct val="100000"/>
              </a:lnSpc>
              <a:buNone/>
            </a:pPr>
            <a:r>
              <a:rPr lang="en-US" sz="1700" dirty="0"/>
              <a:t>DAX Copilot empowers you to </a:t>
            </a:r>
            <a:r>
              <a:rPr lang="en-US" sz="1700" b="1" dirty="0"/>
              <a:t>engage in a personal, hands-on examination </a:t>
            </a:r>
            <a:r>
              <a:rPr lang="en-US" sz="1700" dirty="0"/>
              <a:t>and conversation with your patient. Just press a button, and DAX Copilot comes to life. It transcribes everything said, </a:t>
            </a:r>
            <a:r>
              <a:rPr lang="en-US" sz="1700" b="1" dirty="0"/>
              <a:t>capturing the complete patient story </a:t>
            </a:r>
            <a:r>
              <a:rPr lang="en-US" sz="1700" dirty="0"/>
              <a:t>and transforming it into actionable data, all in real-time.</a:t>
            </a:r>
          </a:p>
          <a:p>
            <a:pPr marL="0" indent="0">
              <a:lnSpc>
                <a:spcPct val="100000"/>
              </a:lnSpc>
              <a:buNone/>
            </a:pPr>
            <a:r>
              <a:rPr lang="en-US" sz="1700" dirty="0"/>
              <a:t>DAX Copilot utilizes </a:t>
            </a:r>
            <a:r>
              <a:rPr lang="en-US" sz="1700" b="1" dirty="0"/>
              <a:t>GPT-4 to comprehend and transcribe medical interactions</a:t>
            </a:r>
            <a:r>
              <a:rPr lang="en-US" sz="1700" dirty="0"/>
              <a:t>, offering customized clinical summaries for review. Once confirmed, the data integrates into Windows or cloud-based EHR systems.</a:t>
            </a:r>
          </a:p>
          <a:p>
            <a:pPr marL="0" indent="0">
              <a:lnSpc>
                <a:spcPct val="100000"/>
              </a:lnSpc>
              <a:buNone/>
            </a:pPr>
            <a:r>
              <a:rPr lang="en-US" sz="1700" dirty="0"/>
              <a:t>DAX Copilot streamlines clinical documentation and treatment planning, reducing repetitive tasks to combat physician burnout. This allows for real-time, personalized patient care and enhances healthcare impact.</a:t>
            </a:r>
          </a:p>
        </p:txBody>
      </p:sp>
      <p:sp>
        <p:nvSpPr>
          <p:cNvPr id="4" name="Text Placeholder 3">
            <a:extLst>
              <a:ext uri="{FF2B5EF4-FFF2-40B4-BE49-F238E27FC236}">
                <a16:creationId xmlns:a16="http://schemas.microsoft.com/office/drawing/2014/main" id="{3C2C9F45-ED27-E873-66CB-A48EAA21DD4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C533D6CD-98B3-7A14-2242-EE78BD4D8845}"/>
              </a:ext>
            </a:extLst>
          </p:cNvPr>
          <p:cNvSpPr>
            <a:spLocks noGrp="1"/>
          </p:cNvSpPr>
          <p:nvPr>
            <p:ph type="body" sz="quarter" idx="12"/>
          </p:nvPr>
        </p:nvSpPr>
        <p:spPr/>
        <p:txBody>
          <a:bodyPr>
            <a:normAutofit/>
          </a:bodyPr>
          <a:lstStyle/>
          <a:p>
            <a:r>
              <a:rPr lang="en-US" dirty="0"/>
              <a:t>Have an encompassing/efficient way to explain DAX Copilot to prospects </a:t>
            </a:r>
          </a:p>
        </p:txBody>
      </p:sp>
    </p:spTree>
    <p:extLst>
      <p:ext uri="{BB962C8B-B14F-4D97-AF65-F5344CB8AC3E}">
        <p14:creationId xmlns:p14="http://schemas.microsoft.com/office/powerpoint/2010/main" val="3840690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67FBC-68F8-581A-80A7-4E23C6CF05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AC275A-56EF-DFB0-D949-2869BAE5F5D3}"/>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Elevator Pitches Cont.</a:t>
            </a:r>
          </a:p>
        </p:txBody>
      </p:sp>
      <p:sp>
        <p:nvSpPr>
          <p:cNvPr id="4" name="Text Placeholder 3">
            <a:extLst>
              <a:ext uri="{FF2B5EF4-FFF2-40B4-BE49-F238E27FC236}">
                <a16:creationId xmlns:a16="http://schemas.microsoft.com/office/drawing/2014/main" id="{3C2C9F45-ED27-E873-66CB-A48EAA21DD4B}"/>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C533D6CD-98B3-7A14-2242-EE78BD4D8845}"/>
              </a:ext>
            </a:extLst>
          </p:cNvPr>
          <p:cNvSpPr>
            <a:spLocks noGrp="1"/>
          </p:cNvSpPr>
          <p:nvPr>
            <p:ph type="body" sz="quarter" idx="12"/>
          </p:nvPr>
        </p:nvSpPr>
        <p:spPr/>
        <p:txBody>
          <a:bodyPr>
            <a:normAutofit/>
          </a:bodyPr>
          <a:lstStyle/>
          <a:p>
            <a:r>
              <a:rPr lang="en-US" dirty="0"/>
              <a:t>Have an encompassing/efficient way to explain DAX Copilot to prospects </a:t>
            </a:r>
          </a:p>
        </p:txBody>
      </p:sp>
      <p:sp>
        <p:nvSpPr>
          <p:cNvPr id="7" name="Content Placeholder 6">
            <a:extLst>
              <a:ext uri="{FF2B5EF4-FFF2-40B4-BE49-F238E27FC236}">
                <a16:creationId xmlns:a16="http://schemas.microsoft.com/office/drawing/2014/main" id="{2F6AF911-CBE2-EEA5-BA83-5950BA7F2B30}"/>
              </a:ext>
            </a:extLst>
          </p:cNvPr>
          <p:cNvSpPr>
            <a:spLocks noGrp="1"/>
          </p:cNvSpPr>
          <p:nvPr>
            <p:ph sz="quarter" idx="10"/>
          </p:nvPr>
        </p:nvSpPr>
        <p:spPr>
          <a:xfrm>
            <a:off x="716713" y="2139625"/>
            <a:ext cx="7821570" cy="3603040"/>
          </a:xfrm>
        </p:spPr>
        <p:txBody>
          <a:bodyPr>
            <a:noAutofit/>
          </a:bodyPr>
          <a:lstStyle/>
          <a:p>
            <a:pPr marL="0" indent="0">
              <a:lnSpc>
                <a:spcPct val="100000"/>
              </a:lnSpc>
              <a:buNone/>
            </a:pPr>
            <a:r>
              <a:rPr lang="en-US" sz="1600" dirty="0"/>
              <a:t>Step from behind your workstation/computer and no longer need to recall every patient detail off the top of your head when documenting; with DAX Copilot, all you need to do is press a button on our mobile app and begin a personal hands-on examination and conversation with your patient. </a:t>
            </a:r>
          </a:p>
          <a:p>
            <a:pPr marL="0" indent="0">
              <a:lnSpc>
                <a:spcPct val="100000"/>
              </a:lnSpc>
              <a:buNone/>
            </a:pPr>
            <a:r>
              <a:rPr lang="en-US" sz="1600" dirty="0"/>
              <a:t>DAX Copilot captures the full patient narrative and instantly converts it into actionable data using GPT-4 AI, which automatically generates encounter summaries and clinical notes. After provider approval, these are immediately accessible in DMO for transfer to any Windows-based or cloud-based EHR.</a:t>
            </a:r>
          </a:p>
          <a:p>
            <a:pPr marL="0" indent="0">
              <a:lnSpc>
                <a:spcPct val="100000"/>
              </a:lnSpc>
              <a:buNone/>
            </a:pPr>
            <a:r>
              <a:rPr lang="en-US" sz="1600" dirty="0"/>
              <a:t>Documenting this entire encounter and putting treatment into motion within seconds allows each provider to accomplish so much more in a day by removing repetitive, time-consuming tasks, eliminating physician burnout, and providing the most comprehensive yet personalized care to more patients in real-time.</a:t>
            </a:r>
          </a:p>
        </p:txBody>
      </p:sp>
      <p:pic>
        <p:nvPicPr>
          <p:cNvPr id="9" name="Picture 8">
            <a:extLst>
              <a:ext uri="{FF2B5EF4-FFF2-40B4-BE49-F238E27FC236}">
                <a16:creationId xmlns:a16="http://schemas.microsoft.com/office/drawing/2014/main" id="{FCC4C34E-51EC-0FAD-59F6-07E73174638E}"/>
              </a:ext>
            </a:extLst>
          </p:cNvPr>
          <p:cNvPicPr>
            <a:picLocks noChangeAspect="1"/>
          </p:cNvPicPr>
          <p:nvPr/>
        </p:nvPicPr>
        <p:blipFill>
          <a:blip r:embed="rId2"/>
          <a:stretch>
            <a:fillRect/>
          </a:stretch>
        </p:blipFill>
        <p:spPr>
          <a:xfrm>
            <a:off x="8784189" y="3075182"/>
            <a:ext cx="3414752" cy="2875581"/>
          </a:xfrm>
          <a:prstGeom prst="rect">
            <a:avLst/>
          </a:prstGeom>
        </p:spPr>
      </p:pic>
    </p:spTree>
    <p:extLst>
      <p:ext uri="{BB962C8B-B14F-4D97-AF65-F5344CB8AC3E}">
        <p14:creationId xmlns:p14="http://schemas.microsoft.com/office/powerpoint/2010/main" val="51373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53FC2-9A64-59A0-6ACD-FEDE366D02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4A43AF-D649-5DB5-E8B8-B53B97D075CF}"/>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Benefits and Selling Features</a:t>
            </a:r>
          </a:p>
        </p:txBody>
      </p:sp>
      <p:sp>
        <p:nvSpPr>
          <p:cNvPr id="5" name="Text Placeholder 4">
            <a:extLst>
              <a:ext uri="{FF2B5EF4-FFF2-40B4-BE49-F238E27FC236}">
                <a16:creationId xmlns:a16="http://schemas.microsoft.com/office/drawing/2014/main" id="{D77B2819-B145-7345-5AA0-0BF15F3ACD3A}"/>
              </a:ext>
            </a:extLst>
          </p:cNvPr>
          <p:cNvSpPr>
            <a:spLocks noGrp="1"/>
          </p:cNvSpPr>
          <p:nvPr>
            <p:ph type="body" sz="quarter" idx="12"/>
          </p:nvPr>
        </p:nvSpPr>
        <p:spPr/>
        <p:txBody>
          <a:bodyPr>
            <a:normAutofit/>
          </a:bodyPr>
          <a:lstStyle/>
          <a:p>
            <a:r>
              <a:rPr lang="en-US" dirty="0"/>
              <a:t>Top Benefits to Highlight When Promoting DAX Copilot to Customers</a:t>
            </a:r>
          </a:p>
        </p:txBody>
      </p:sp>
      <p:sp>
        <p:nvSpPr>
          <p:cNvPr id="3" name="Content Placeholder 2">
            <a:extLst>
              <a:ext uri="{FF2B5EF4-FFF2-40B4-BE49-F238E27FC236}">
                <a16:creationId xmlns:a16="http://schemas.microsoft.com/office/drawing/2014/main" id="{7626C334-A671-A693-B3C9-5EB6C647ED41}"/>
              </a:ext>
            </a:extLst>
          </p:cNvPr>
          <p:cNvSpPr>
            <a:spLocks noGrp="1"/>
          </p:cNvSpPr>
          <p:nvPr>
            <p:ph sz="quarter" idx="10"/>
          </p:nvPr>
        </p:nvSpPr>
        <p:spPr>
          <a:xfrm>
            <a:off x="716714" y="2139625"/>
            <a:ext cx="7757504" cy="3726338"/>
          </a:xfrm>
        </p:spPr>
        <p:txBody>
          <a:bodyPr>
            <a:noAutofit/>
          </a:bodyPr>
          <a:lstStyle/>
          <a:p>
            <a:pPr marL="0" indent="0">
              <a:lnSpc>
                <a:spcPct val="100000"/>
              </a:lnSpc>
              <a:spcBef>
                <a:spcPts val="0"/>
              </a:spcBef>
              <a:buNone/>
            </a:pPr>
            <a:r>
              <a:rPr lang="en-US" sz="1800" b="1" dirty="0">
                <a:solidFill>
                  <a:srgbClr val="003B7C"/>
                </a:solidFill>
              </a:rPr>
              <a:t>Revolutionary Efficiency:</a:t>
            </a:r>
          </a:p>
          <a:p>
            <a:pPr>
              <a:lnSpc>
                <a:spcPct val="100000"/>
              </a:lnSpc>
              <a:spcBef>
                <a:spcPts val="0"/>
              </a:spcBef>
            </a:pPr>
            <a:r>
              <a:rPr lang="en-US" sz="1600" dirty="0"/>
              <a:t>DAX Copilot revolutionizes clinical documentation, allowing healthcare providers to spend more time with patients and less time at their computers.</a:t>
            </a:r>
          </a:p>
          <a:p>
            <a:pPr>
              <a:lnSpc>
                <a:spcPct val="100000"/>
              </a:lnSpc>
              <a:spcBef>
                <a:spcPts val="0"/>
              </a:spcBef>
              <a:spcAft>
                <a:spcPts val="600"/>
              </a:spcAft>
            </a:pPr>
            <a:r>
              <a:rPr lang="en-US" sz="1600" dirty="0"/>
              <a:t>It transforms the patient encounter into a well-documented, actionable record instantly.</a:t>
            </a:r>
          </a:p>
          <a:p>
            <a:pPr marL="0" indent="0">
              <a:lnSpc>
                <a:spcPct val="100000"/>
              </a:lnSpc>
              <a:spcBef>
                <a:spcPts val="0"/>
              </a:spcBef>
              <a:buNone/>
            </a:pPr>
            <a:r>
              <a:rPr lang="en-US" sz="1800" b="1" dirty="0">
                <a:solidFill>
                  <a:srgbClr val="003B7C"/>
                </a:solidFill>
              </a:rPr>
              <a:t>AI-Powered Transcription:</a:t>
            </a:r>
          </a:p>
          <a:p>
            <a:pPr>
              <a:lnSpc>
                <a:spcPct val="100000"/>
              </a:lnSpc>
              <a:spcBef>
                <a:spcPts val="0"/>
              </a:spcBef>
              <a:spcAft>
                <a:spcPts val="600"/>
              </a:spcAft>
            </a:pPr>
            <a:r>
              <a:rPr lang="en-US" sz="1600" dirty="0"/>
              <a:t>Powered by GPT-4, DAX Copilot doesn't just transcribe; it understands context and content, providing accurate and contextually relevant documentation.</a:t>
            </a:r>
          </a:p>
          <a:p>
            <a:pPr marL="0" indent="0">
              <a:lnSpc>
                <a:spcPct val="100000"/>
              </a:lnSpc>
              <a:spcBef>
                <a:spcPts val="0"/>
              </a:spcBef>
              <a:buNone/>
            </a:pPr>
            <a:r>
              <a:rPr lang="en-US" sz="1800" b="1" dirty="0">
                <a:solidFill>
                  <a:srgbClr val="003B7C"/>
                </a:solidFill>
              </a:rPr>
              <a:t>Real-Time Decision Support:</a:t>
            </a:r>
          </a:p>
          <a:p>
            <a:pPr>
              <a:lnSpc>
                <a:spcPct val="100000"/>
              </a:lnSpc>
              <a:spcBef>
                <a:spcPts val="0"/>
              </a:spcBef>
            </a:pPr>
            <a:r>
              <a:rPr lang="en-US" sz="1600" dirty="0"/>
              <a:t>Utilizing the latest in AI technology, DAX Copilot compiles clinical summaries instantly to transfer into your chosen EHR and helps formulate diagnostic reports and treatment plans in real-time based on patient interactions.</a:t>
            </a:r>
          </a:p>
        </p:txBody>
      </p:sp>
      <p:sp>
        <p:nvSpPr>
          <p:cNvPr id="4" name="Text Placeholder 3">
            <a:extLst>
              <a:ext uri="{FF2B5EF4-FFF2-40B4-BE49-F238E27FC236}">
                <a16:creationId xmlns:a16="http://schemas.microsoft.com/office/drawing/2014/main" id="{9B30CD7A-2DF7-DDB2-7C38-F674957612BD}"/>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6305FF4D-22FF-4C43-2901-C419BB18B948}"/>
              </a:ext>
            </a:extLst>
          </p:cNvPr>
          <p:cNvPicPr>
            <a:picLocks noChangeAspect="1"/>
          </p:cNvPicPr>
          <p:nvPr/>
        </p:nvPicPr>
        <p:blipFill>
          <a:blip r:embed="rId2"/>
          <a:stretch>
            <a:fillRect/>
          </a:stretch>
        </p:blipFill>
        <p:spPr>
          <a:xfrm>
            <a:off x="8712200" y="3069472"/>
            <a:ext cx="3479800" cy="3251200"/>
          </a:xfrm>
          <a:prstGeom prst="rect">
            <a:avLst/>
          </a:prstGeom>
        </p:spPr>
      </p:pic>
    </p:spTree>
    <p:extLst>
      <p:ext uri="{BB962C8B-B14F-4D97-AF65-F5344CB8AC3E}">
        <p14:creationId xmlns:p14="http://schemas.microsoft.com/office/powerpoint/2010/main" val="28844814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53FC2-9A64-59A0-6ACD-FEDE366D02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4A43AF-D649-5DB5-E8B8-B53B97D075CF}"/>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Benefits and Selling Features</a:t>
            </a:r>
          </a:p>
        </p:txBody>
      </p:sp>
      <p:sp>
        <p:nvSpPr>
          <p:cNvPr id="5" name="Text Placeholder 4">
            <a:extLst>
              <a:ext uri="{FF2B5EF4-FFF2-40B4-BE49-F238E27FC236}">
                <a16:creationId xmlns:a16="http://schemas.microsoft.com/office/drawing/2014/main" id="{D77B2819-B145-7345-5AA0-0BF15F3ACD3A}"/>
              </a:ext>
            </a:extLst>
          </p:cNvPr>
          <p:cNvSpPr>
            <a:spLocks noGrp="1"/>
          </p:cNvSpPr>
          <p:nvPr>
            <p:ph type="body" sz="quarter" idx="12"/>
          </p:nvPr>
        </p:nvSpPr>
        <p:spPr/>
        <p:txBody>
          <a:bodyPr>
            <a:normAutofit/>
          </a:bodyPr>
          <a:lstStyle/>
          <a:p>
            <a:r>
              <a:rPr lang="en-US" dirty="0"/>
              <a:t>Top Benefits to Highlight When Promoting DAX Copilot to Customers</a:t>
            </a:r>
          </a:p>
        </p:txBody>
      </p:sp>
      <p:sp>
        <p:nvSpPr>
          <p:cNvPr id="3" name="Content Placeholder 2">
            <a:extLst>
              <a:ext uri="{FF2B5EF4-FFF2-40B4-BE49-F238E27FC236}">
                <a16:creationId xmlns:a16="http://schemas.microsoft.com/office/drawing/2014/main" id="{7626C334-A671-A693-B3C9-5EB6C647ED41}"/>
              </a:ext>
            </a:extLst>
          </p:cNvPr>
          <p:cNvSpPr>
            <a:spLocks noGrp="1"/>
          </p:cNvSpPr>
          <p:nvPr>
            <p:ph sz="quarter" idx="10"/>
          </p:nvPr>
        </p:nvSpPr>
        <p:spPr>
          <a:xfrm>
            <a:off x="716714" y="2139625"/>
            <a:ext cx="7606074" cy="3726338"/>
          </a:xfrm>
        </p:spPr>
        <p:txBody>
          <a:bodyPr>
            <a:noAutofit/>
          </a:bodyPr>
          <a:lstStyle/>
          <a:p>
            <a:pPr marL="0" indent="0">
              <a:lnSpc>
                <a:spcPct val="100000"/>
              </a:lnSpc>
              <a:spcBef>
                <a:spcPts val="0"/>
              </a:spcBef>
              <a:buNone/>
            </a:pPr>
            <a:r>
              <a:rPr lang="en-US" sz="1800" b="1" dirty="0">
                <a:solidFill>
                  <a:srgbClr val="003B7C"/>
                </a:solidFill>
              </a:rPr>
              <a:t>Seamless EHR Integration:</a:t>
            </a:r>
          </a:p>
          <a:p>
            <a:pPr>
              <a:lnSpc>
                <a:spcPct val="100000"/>
              </a:lnSpc>
              <a:spcBef>
                <a:spcPts val="0"/>
              </a:spcBef>
              <a:spcAft>
                <a:spcPts val="600"/>
              </a:spcAft>
            </a:pPr>
            <a:r>
              <a:rPr lang="en-US" sz="1600" dirty="0"/>
              <a:t>Patient data captured by DAX Copilot seamlessly integrates into Windows-based and Cloud-based Electronic Health Records (EHR), reducing manual data entry and ensuring accuracy in documenting the patient story.</a:t>
            </a:r>
          </a:p>
          <a:p>
            <a:pPr marL="0" indent="0">
              <a:lnSpc>
                <a:spcPct val="100000"/>
              </a:lnSpc>
              <a:spcBef>
                <a:spcPts val="0"/>
              </a:spcBef>
              <a:buNone/>
            </a:pPr>
            <a:r>
              <a:rPr lang="en-US" sz="1800" b="1" dirty="0">
                <a:solidFill>
                  <a:srgbClr val="003B7C"/>
                </a:solidFill>
              </a:rPr>
              <a:t>Physician Burnout Prevention:</a:t>
            </a:r>
          </a:p>
          <a:p>
            <a:pPr>
              <a:lnSpc>
                <a:spcPct val="100000"/>
              </a:lnSpc>
              <a:spcBef>
                <a:spcPts val="0"/>
              </a:spcBef>
              <a:spcAft>
                <a:spcPts val="600"/>
              </a:spcAft>
            </a:pPr>
            <a:r>
              <a:rPr lang="en-US" sz="1600" dirty="0"/>
              <a:t>By eliminating repetitive, time-consuming documentation tasks, DAX Copilot helps combat physician burnout, promoting a healthier work-life balance.</a:t>
            </a:r>
          </a:p>
          <a:p>
            <a:pPr marL="0" indent="0">
              <a:lnSpc>
                <a:spcPct val="100000"/>
              </a:lnSpc>
              <a:spcBef>
                <a:spcPts val="0"/>
              </a:spcBef>
              <a:buNone/>
            </a:pPr>
            <a:r>
              <a:rPr lang="en-US" sz="1800" b="1" dirty="0">
                <a:solidFill>
                  <a:srgbClr val="003B7C"/>
                </a:solidFill>
              </a:rPr>
              <a:t>Comprehensive Patient Care:</a:t>
            </a:r>
          </a:p>
          <a:p>
            <a:pPr>
              <a:lnSpc>
                <a:spcPct val="100000"/>
              </a:lnSpc>
              <a:spcBef>
                <a:spcPts val="0"/>
              </a:spcBef>
            </a:pPr>
            <a:r>
              <a:rPr lang="en-US" sz="1600" dirty="0"/>
              <a:t>DAX Copilot enables more comprehensive yet personalized care by freeing up time for healthcare providers to focus on patient interactions.</a:t>
            </a:r>
          </a:p>
        </p:txBody>
      </p:sp>
      <p:sp>
        <p:nvSpPr>
          <p:cNvPr id="4" name="Text Placeholder 3">
            <a:extLst>
              <a:ext uri="{FF2B5EF4-FFF2-40B4-BE49-F238E27FC236}">
                <a16:creationId xmlns:a16="http://schemas.microsoft.com/office/drawing/2014/main" id="{9B30CD7A-2DF7-DDB2-7C38-F674957612BD}"/>
              </a:ext>
            </a:extLst>
          </p:cNvPr>
          <p:cNvSpPr>
            <a:spLocks noGrp="1"/>
          </p:cNvSpPr>
          <p:nvPr>
            <p:ph type="body" sz="quarter" idx="11"/>
          </p:nvPr>
        </p:nvSpPr>
        <p:spPr/>
        <p:txBody>
          <a:bodyPr/>
          <a:lstStyle/>
          <a:p>
            <a:endParaRPr lang="en-US"/>
          </a:p>
        </p:txBody>
      </p:sp>
      <p:pic>
        <p:nvPicPr>
          <p:cNvPr id="6" name="Picture 5">
            <a:extLst>
              <a:ext uri="{FF2B5EF4-FFF2-40B4-BE49-F238E27FC236}">
                <a16:creationId xmlns:a16="http://schemas.microsoft.com/office/drawing/2014/main" id="{5E270A8A-7419-C6F7-502B-787DF3DB6F0F}"/>
              </a:ext>
            </a:extLst>
          </p:cNvPr>
          <p:cNvPicPr>
            <a:picLocks noChangeAspect="1"/>
          </p:cNvPicPr>
          <p:nvPr/>
        </p:nvPicPr>
        <p:blipFill>
          <a:blip r:embed="rId2"/>
          <a:stretch>
            <a:fillRect/>
          </a:stretch>
        </p:blipFill>
        <p:spPr>
          <a:xfrm>
            <a:off x="8504026" y="2696606"/>
            <a:ext cx="3629731" cy="3253794"/>
          </a:xfrm>
          <a:prstGeom prst="rect">
            <a:avLst/>
          </a:prstGeom>
        </p:spPr>
      </p:pic>
    </p:spTree>
    <p:extLst>
      <p:ext uri="{BB962C8B-B14F-4D97-AF65-F5344CB8AC3E}">
        <p14:creationId xmlns:p14="http://schemas.microsoft.com/office/powerpoint/2010/main" val="3002630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98D68-F5F1-C437-26FE-2E6A7AA4F6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51A2DF-85D3-7546-5D8C-41C2D163242B}"/>
              </a:ext>
            </a:extLst>
          </p:cNvPr>
          <p:cNvSpPr>
            <a:spLocks noGrp="1"/>
          </p:cNvSpPr>
          <p:nvPr>
            <p:ph type="title"/>
          </p:nvPr>
        </p:nvSpPr>
        <p:spPr/>
        <p:txBody>
          <a:bodyPr>
            <a:normAutofit/>
          </a:bodyPr>
          <a:lstStyle/>
          <a:p>
            <a:r>
              <a:rPr lang="en-US" b="1" spc="-150" dirty="0">
                <a:latin typeface="Inter ExtraBold" panose="02000503000000020004" pitchFamily="2" charset="0"/>
                <a:ea typeface="Inter ExtraBold" panose="02000503000000020004" pitchFamily="2" charset="0"/>
              </a:rPr>
              <a:t>DAX Copilot Objection Handling</a:t>
            </a:r>
          </a:p>
        </p:txBody>
      </p:sp>
      <p:sp>
        <p:nvSpPr>
          <p:cNvPr id="3" name="Content Placeholder 2">
            <a:extLst>
              <a:ext uri="{FF2B5EF4-FFF2-40B4-BE49-F238E27FC236}">
                <a16:creationId xmlns:a16="http://schemas.microsoft.com/office/drawing/2014/main" id="{037AFA63-267C-C65F-0EB1-B877507FB738}"/>
              </a:ext>
            </a:extLst>
          </p:cNvPr>
          <p:cNvSpPr>
            <a:spLocks noGrp="1"/>
          </p:cNvSpPr>
          <p:nvPr>
            <p:ph sz="quarter" idx="10"/>
          </p:nvPr>
        </p:nvSpPr>
        <p:spPr>
          <a:xfrm>
            <a:off x="715963" y="2053362"/>
            <a:ext cx="11072226" cy="4036888"/>
          </a:xfrm>
        </p:spPr>
        <p:txBody>
          <a:bodyPr>
            <a:noAutofit/>
          </a:bodyPr>
          <a:lstStyle/>
          <a:p>
            <a:pPr marL="0" indent="0">
              <a:lnSpc>
                <a:spcPct val="120000"/>
              </a:lnSpc>
              <a:spcBef>
                <a:spcPts val="0"/>
              </a:spcBef>
              <a:buNone/>
            </a:pPr>
            <a:r>
              <a:rPr lang="en-US" sz="1800" b="1" dirty="0">
                <a:solidFill>
                  <a:srgbClr val="003B7C"/>
                </a:solidFill>
              </a:rPr>
              <a:t>Cost Concerns: “It seems expensive.” </a:t>
            </a:r>
          </a:p>
          <a:p>
            <a:pPr>
              <a:lnSpc>
                <a:spcPct val="120000"/>
              </a:lnSpc>
              <a:spcBef>
                <a:spcPts val="0"/>
              </a:spcBef>
              <a:spcAft>
                <a:spcPts val="600"/>
              </a:spcAft>
            </a:pPr>
            <a:r>
              <a:rPr lang="en-US" sz="1600" b="1" dirty="0"/>
              <a:t>Response: </a:t>
            </a:r>
            <a:r>
              <a:rPr lang="en-US" sz="1600" dirty="0"/>
              <a:t>"Consider the long-term benefits. DAX Copilot not only enhances efficiency but contributes to better patient care, potentially increasing patient volume and revenue over time. We eliminate several arduous minutes following every exam and patient encounter. This time goes right back to you to see more patients, take a break between them, and eliminate all frustrations in documenting patient care."</a:t>
            </a:r>
          </a:p>
          <a:p>
            <a:pPr marL="0" indent="0">
              <a:lnSpc>
                <a:spcPct val="120000"/>
              </a:lnSpc>
              <a:spcBef>
                <a:spcPts val="0"/>
              </a:spcBef>
              <a:buNone/>
            </a:pPr>
            <a:r>
              <a:rPr lang="en-US" sz="1800" b="1" dirty="0">
                <a:solidFill>
                  <a:srgbClr val="003B7C"/>
                </a:solidFill>
              </a:rPr>
              <a:t>Learning Curve: “Our providers are not tech-savvy. Will it be hard to learn?”</a:t>
            </a:r>
          </a:p>
          <a:p>
            <a:pPr>
              <a:lnSpc>
                <a:spcPct val="120000"/>
              </a:lnSpc>
              <a:spcBef>
                <a:spcPts val="0"/>
              </a:spcBef>
            </a:pPr>
            <a:r>
              <a:rPr lang="en-US" sz="1600" b="1" dirty="0"/>
              <a:t>Response: </a:t>
            </a:r>
            <a:r>
              <a:rPr lang="en-US" sz="1600" dirty="0"/>
              <a:t>"DAX Copilot is designed with user-friendliness in mind. We provide comprehensive training and ongoing support to ensure a smooth transition. Many users find it intuitive, and with a push of a button, DAX Copilot comes to life and captures your full patient interaction with powerful AI tools and clinical summaries to make caring for your patients quick and easy with the ability to put all that actionable data into your EHR.”</a:t>
            </a:r>
          </a:p>
        </p:txBody>
      </p:sp>
      <p:sp>
        <p:nvSpPr>
          <p:cNvPr id="4" name="Text Placeholder 3">
            <a:extLst>
              <a:ext uri="{FF2B5EF4-FFF2-40B4-BE49-F238E27FC236}">
                <a16:creationId xmlns:a16="http://schemas.microsoft.com/office/drawing/2014/main" id="{808796C9-33BF-E3C7-5DF5-12CC12940D80}"/>
              </a:ext>
            </a:extLst>
          </p:cNvPr>
          <p:cNvSpPr>
            <a:spLocks noGrp="1"/>
          </p:cNvSpPr>
          <p:nvPr>
            <p:ph type="body" sz="quarter" idx="11"/>
          </p:nvPr>
        </p:nvSpPr>
        <p:spPr/>
        <p:txBody>
          <a:bodyPr/>
          <a:lstStyle/>
          <a:p>
            <a:endParaRPr lang="en-US"/>
          </a:p>
        </p:txBody>
      </p:sp>
      <p:sp>
        <p:nvSpPr>
          <p:cNvPr id="5" name="Text Placeholder 4">
            <a:extLst>
              <a:ext uri="{FF2B5EF4-FFF2-40B4-BE49-F238E27FC236}">
                <a16:creationId xmlns:a16="http://schemas.microsoft.com/office/drawing/2014/main" id="{38888DE2-B5E7-C9A2-5B9C-65A14C33ABFD}"/>
              </a:ext>
            </a:extLst>
          </p:cNvPr>
          <p:cNvSpPr>
            <a:spLocks noGrp="1"/>
          </p:cNvSpPr>
          <p:nvPr>
            <p:ph type="body" sz="quarter" idx="12"/>
          </p:nvPr>
        </p:nvSpPr>
        <p:spPr/>
        <p:txBody>
          <a:bodyPr>
            <a:normAutofit/>
          </a:bodyPr>
          <a:lstStyle/>
          <a:p>
            <a:r>
              <a:rPr lang="en-US" dirty="0"/>
              <a:t>Most Common Objections and How to Address Them</a:t>
            </a:r>
          </a:p>
        </p:txBody>
      </p:sp>
    </p:spTree>
    <p:extLst>
      <p:ext uri="{BB962C8B-B14F-4D97-AF65-F5344CB8AC3E}">
        <p14:creationId xmlns:p14="http://schemas.microsoft.com/office/powerpoint/2010/main" val="9244551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29182</TotalTime>
  <Words>3166</Words>
  <Application>Microsoft Macintosh PowerPoint</Application>
  <PresentationFormat>Widescreen</PresentationFormat>
  <Paragraphs>266</Paragraphs>
  <Slides>25</Slides>
  <Notes>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25</vt:i4>
      </vt:variant>
    </vt:vector>
  </HeadingPairs>
  <TitlesOfParts>
    <vt:vector size="38" baseType="lpstr">
      <vt:lpstr>Inter</vt:lpstr>
      <vt:lpstr>Aptos Display</vt:lpstr>
      <vt:lpstr>Inter Medium</vt:lpstr>
      <vt:lpstr>Inter ExtraBold</vt:lpstr>
      <vt:lpstr>Calibri</vt:lpstr>
      <vt:lpstr>Inter Light</vt:lpstr>
      <vt:lpstr>Aptos Narrow</vt:lpstr>
      <vt:lpstr>Aptos</vt:lpstr>
      <vt:lpstr>Inter Black</vt:lpstr>
      <vt:lpstr>Arial</vt:lpstr>
      <vt:lpstr>System Font Regular</vt:lpstr>
      <vt:lpstr>Office Theme</vt:lpstr>
      <vt:lpstr>1_Office Theme</vt:lpstr>
      <vt:lpstr>PowerPoint Presentation</vt:lpstr>
      <vt:lpstr>Dragon Medical One &amp; DAX Copilot</vt:lpstr>
      <vt:lpstr>DMO Elevator Pitch</vt:lpstr>
      <vt:lpstr>DMO to DAX Copilot Upgrade Outreach</vt:lpstr>
      <vt:lpstr>DAX Copilot Elevator Pitches</vt:lpstr>
      <vt:lpstr>DAX Copilot Elevator Pitches Cont.</vt:lpstr>
      <vt:lpstr>DAX Copilot Benefits and Selling Features</vt:lpstr>
      <vt:lpstr>DAX Copilot Benefits and Selling Features</vt:lpstr>
      <vt:lpstr>DAX Copilot Objection Handling</vt:lpstr>
      <vt:lpstr>DAX Copilot Objection Handling</vt:lpstr>
      <vt:lpstr>DAX Copilot Objection Handling</vt:lpstr>
      <vt:lpstr>DAX Copilot Competitive Advantage</vt:lpstr>
      <vt:lpstr>DAX Copilot Competitive Advantage</vt:lpstr>
      <vt:lpstr>DAX™ Copilot Competitive Advantage</vt:lpstr>
      <vt:lpstr>DMO/DAX Opportunity Discovery + Vetting</vt:lpstr>
      <vt:lpstr>DAX Copilot Sales/Marketing Content</vt:lpstr>
      <vt:lpstr>DAX Copilot - Process and Procedure </vt:lpstr>
      <vt:lpstr>DAX Copilot - Process and Procedure </vt:lpstr>
      <vt:lpstr>DAX Copilot - Process and Procedure </vt:lpstr>
      <vt:lpstr>DAX Copilot Webinar</vt:lpstr>
      <vt:lpstr>Updated  - Success Stories </vt:lpstr>
      <vt:lpstr>DAX™ Copilot  - Top Medical Specialties </vt:lpstr>
      <vt:lpstr>DAX™ Copilot – Top EHR Solutions  </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Alexander Sobeck</dc:creator>
  <cp:lastModifiedBy>Rich Larson</cp:lastModifiedBy>
  <cp:revision>156</cp:revision>
  <dcterms:created xsi:type="dcterms:W3CDTF">2023-11-08T17:22:32Z</dcterms:created>
  <dcterms:modified xsi:type="dcterms:W3CDTF">2024-06-12T20:01:37Z</dcterms:modified>
</cp:coreProperties>
</file>